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docx" ContentType="application/vnd.openxmlformats-officedocument.wordprocessingml.document"/>
  <Default Extension="wdp" ContentType="image/vnd.ms-photo"/>
  <Default Extension="gif" ContentType="image/gif"/>
  <Default Extension="vml" ContentType="application/vnd.openxmlformats-officedocument.vmlDrawing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41" r:id="rId1"/>
  </p:sldMasterIdLst>
  <p:notesMasterIdLst>
    <p:notesMasterId r:id="rId31"/>
  </p:notesMasterIdLst>
  <p:handoutMasterIdLst>
    <p:handoutMasterId r:id="rId32"/>
  </p:handoutMasterIdLst>
  <p:sldIdLst>
    <p:sldId id="280" r:id="rId2"/>
    <p:sldId id="261" r:id="rId3"/>
    <p:sldId id="281" r:id="rId4"/>
    <p:sldId id="282" r:id="rId5"/>
    <p:sldId id="283" r:id="rId6"/>
    <p:sldId id="284" r:id="rId7"/>
    <p:sldId id="285" r:id="rId8"/>
    <p:sldId id="286" r:id="rId9"/>
    <p:sldId id="287" r:id="rId10"/>
    <p:sldId id="288" r:id="rId11"/>
    <p:sldId id="323" r:id="rId12"/>
    <p:sldId id="324" r:id="rId13"/>
    <p:sldId id="325" r:id="rId14"/>
    <p:sldId id="326" r:id="rId15"/>
    <p:sldId id="327" r:id="rId16"/>
    <p:sldId id="328" r:id="rId17"/>
    <p:sldId id="308" r:id="rId18"/>
    <p:sldId id="309" r:id="rId19"/>
    <p:sldId id="310" r:id="rId20"/>
    <p:sldId id="311" r:id="rId21"/>
    <p:sldId id="330" r:id="rId22"/>
    <p:sldId id="331" r:id="rId23"/>
    <p:sldId id="332" r:id="rId24"/>
    <p:sldId id="333" r:id="rId25"/>
    <p:sldId id="334" r:id="rId26"/>
    <p:sldId id="312" r:id="rId27"/>
    <p:sldId id="296" r:id="rId28"/>
    <p:sldId id="336" r:id="rId29"/>
    <p:sldId id="305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CDCF"/>
    <a:srgbClr val="B799C4"/>
    <a:srgbClr val="A27CB7"/>
    <a:srgbClr val="FFD44B"/>
    <a:srgbClr val="222F63"/>
    <a:srgbClr val="0E2B41"/>
    <a:srgbClr val="032239"/>
    <a:srgbClr val="112F45"/>
    <a:srgbClr val="133147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607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>
        <c:manualLayout>
          <c:xMode val="edge"/>
          <c:yMode val="edge"/>
          <c:x val="0.27491623897646084"/>
          <c:y val="1.113843096343481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24162938443758092"/>
          <c:y val="9.721065623337731E-2"/>
          <c:w val="0.39396585177554416"/>
          <c:h val="0.84431258120858987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Number of Identified  Needs</c:v>
                </c:pt>
              </c:strCache>
            </c:strRef>
          </c:tx>
          <c:spPr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dPt>
            <c:idx val="0"/>
            <c:bubble3D val="0"/>
            <c:spPr>
              <a:solidFill>
                <a:schemeClr val="accent1">
                  <a:lumMod val="90000"/>
                  <a:lumOff val="1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</c:dPt>
          <c:dPt>
            <c:idx val="1"/>
            <c:bubble3D val="0"/>
            <c:spPr>
              <a:solidFill>
                <a:schemeClr val="bg2">
                  <a:lumMod val="75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</c:dPt>
          <c:dPt>
            <c:idx val="2"/>
            <c:bubble3D val="0"/>
            <c:spPr>
              <a:solidFill>
                <a:srgbClr val="FFD44B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</c:dPt>
          <c:dPt>
            <c:idx val="3"/>
            <c:bubble3D val="0"/>
            <c:spPr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</c:dPt>
          <c:dPt>
            <c:idx val="4"/>
            <c:bubble3D val="0"/>
            <c:spPr>
              <a:solidFill>
                <a:schemeClr val="accent5">
                  <a:lumMod val="75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</c:dPt>
          <c:dLbls>
            <c:dLbl>
              <c:idx val="0"/>
              <c:layout>
                <c:manualLayout>
                  <c:x val="-7.4645571038975594E-2"/>
                  <c:y val="2.265157803939935E-2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layout>
                <c:manualLayout>
                  <c:x val="5.173858277247257E-2"/>
                  <c:y val="-9.4687845472249843E-2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layout>
                <c:manualLayout>
                  <c:x val="7.1795022312566584E-2"/>
                  <c:y val="-3.9375449758002237E-2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3"/>
              <c:layout>
                <c:manualLayout>
                  <c:x val="6.6182886811436109E-2"/>
                  <c:y val="6.6942847132051314E-2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4"/>
              <c:layout>
                <c:manualLayout>
                  <c:x val="3.116512494089228E-2"/>
                  <c:y val="8.198345636037295E-2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</c:extLst>
            </c:dLbl>
            <c:spPr>
              <a:pattFill prst="pct75">
                <a:fgClr>
                  <a:schemeClr val="dk1">
                    <a:lumMod val="75000"/>
                    <a:lumOff val="25000"/>
                  </a:schemeClr>
                </a:fgClr>
                <a:bgClr>
                  <a:schemeClr val="dk1">
                    <a:lumMod val="65000"/>
                    <a:lumOff val="35000"/>
                  </a:scheme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33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Sheet1!$A$2:$A$6</c:f>
              <c:strCache>
                <c:ptCount val="5"/>
                <c:pt idx="0">
                  <c:v>Cardiac OR &amp; CathLab: 47</c:v>
                </c:pt>
                <c:pt idx="1">
                  <c:v>Plastic OR: 19</c:v>
                </c:pt>
                <c:pt idx="2">
                  <c:v>EM: 11</c:v>
                </c:pt>
                <c:pt idx="3">
                  <c:v>MDRD: 8</c:v>
                </c:pt>
                <c:pt idx="4">
                  <c:v>Other: 14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47</c:v>
                </c:pt>
                <c:pt idx="1">
                  <c:v>19</c:v>
                </c:pt>
                <c:pt idx="2">
                  <c:v>11</c:v>
                </c:pt>
                <c:pt idx="3">
                  <c:v>8</c:v>
                </c:pt>
                <c:pt idx="4">
                  <c:v>14</c:v>
                </c:pt>
              </c:numCache>
            </c:numRef>
          </c:val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66147419076062042"/>
          <c:y val="0.14566480426838707"/>
          <c:w val="0.33707242073471916"/>
          <c:h val="0.791957789731857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fa-IR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1588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0931D323-4CB5-4278-AF2A-7B9C78C9984C}" type="datetimeFigureOut">
              <a:rPr lang="fa-IR" smtClean="0"/>
              <a:t>1439/02/11</a:t>
            </a:fld>
            <a:endParaRPr lang="fa-I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38862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fa-I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1588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B11BE6E7-7EF7-4FC5-97E6-2F5980FEB104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252747162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64CDDC-77A4-409B-B4E2-05355CD475D4}" type="datetimeFigureOut">
              <a:rPr lang="en-US" smtClean="0"/>
              <a:t>10/31/2017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AD5DA1-5487-4D31-9B67-2DA916E410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82835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 err="1"/>
              <a:t>Problem</a:t>
            </a:r>
            <a:r>
              <a:rPr lang="fr-CA" dirty="0"/>
              <a:t> : not </a:t>
            </a:r>
            <a:r>
              <a:rPr lang="fr-CA" dirty="0" err="1"/>
              <a:t>enough</a:t>
            </a:r>
            <a:r>
              <a:rPr lang="fr-CA" dirty="0"/>
              <a:t> immersive staff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CA" dirty="0"/>
              <a:t>Population : OR staff, </a:t>
            </a:r>
            <a:r>
              <a:rPr lang="fr-CA" dirty="0" err="1"/>
              <a:t>students</a:t>
            </a:r>
            <a:r>
              <a:rPr lang="fr-CA" dirty="0"/>
              <a:t> and </a:t>
            </a:r>
            <a:r>
              <a:rPr lang="fr-CA" dirty="0" err="1"/>
              <a:t>residents</a:t>
            </a:r>
            <a:r>
              <a:rPr lang="fr-CA" dirty="0"/>
              <a:t> formations</a:t>
            </a:r>
          </a:p>
          <a:p>
            <a:r>
              <a:rPr lang="fr-CA" dirty="0" err="1"/>
              <a:t>Outcome</a:t>
            </a:r>
            <a:r>
              <a:rPr lang="fr-CA" dirty="0"/>
              <a:t> : </a:t>
            </a:r>
            <a:r>
              <a:rPr lang="fr-CA" dirty="0" err="1"/>
              <a:t>faster</a:t>
            </a:r>
            <a:r>
              <a:rPr lang="fr-CA" dirty="0"/>
              <a:t> </a:t>
            </a:r>
            <a:r>
              <a:rPr lang="fr-CA" dirty="0" err="1"/>
              <a:t>acquaintance</a:t>
            </a:r>
            <a:r>
              <a:rPr lang="fr-CA" dirty="0"/>
              <a:t> </a:t>
            </a:r>
            <a:r>
              <a:rPr lang="fr-CA" dirty="0" err="1"/>
              <a:t>with</a:t>
            </a:r>
            <a:r>
              <a:rPr lang="fr-CA" dirty="0"/>
              <a:t> instruments/sets, OR staff more efficient in the OR, </a:t>
            </a:r>
            <a:r>
              <a:rPr lang="fr-CA" dirty="0" err="1"/>
              <a:t>better</a:t>
            </a:r>
            <a:r>
              <a:rPr lang="fr-CA" dirty="0"/>
              <a:t> communication </a:t>
            </a:r>
            <a:r>
              <a:rPr lang="fr-CA" dirty="0" err="1"/>
              <a:t>between</a:t>
            </a:r>
            <a:r>
              <a:rPr lang="fr-CA" dirty="0"/>
              <a:t> the staff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AD5DA1-5487-4D31-9B67-2DA916E4108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1984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AD5DA1-5487-4D31-9B67-2DA916E4108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6722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6189F8-0001-474C-976E-0968CDB399C6}" type="datetime1">
              <a:rPr lang="en-US" smtClean="0"/>
              <a:t>10/31/2017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1B872-52D6-4494-B842-2A6C959DF1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8201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A961E-E121-4542-A2A4-9696BF4A3BE4}" type="datetime1">
              <a:rPr lang="en-US" smtClean="0"/>
              <a:t>10/31/2017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1B872-52D6-4494-B842-2A6C959DF1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2716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A82D1-6811-4F14-B9DF-9B4C51F3BF77}" type="datetime1">
              <a:rPr lang="en-US" smtClean="0"/>
              <a:t>10/31/2017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1B872-52D6-4494-B842-2A6C959DF1C7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941804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CD72D-728E-4A7A-9A50-EBAC11C36024}" type="datetime1">
              <a:rPr lang="en-US" smtClean="0"/>
              <a:t>10/31/2017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1B872-52D6-4494-B842-2A6C959DF1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3722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E6901-5907-4ACC-ABD1-81EE82E021B3}" type="datetime1">
              <a:rPr lang="en-US" smtClean="0"/>
              <a:t>10/31/2017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1B872-52D6-4494-B842-2A6C959DF1C7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0946778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A6D677-02FB-44C6-A4C8-5C519E984B35}" type="datetime1">
              <a:rPr lang="en-US" smtClean="0"/>
              <a:t>10/31/2017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1B872-52D6-4494-B842-2A6C959DF1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6276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C8E11-2D3B-4B62-8C72-D96C8D459D58}" type="datetime1">
              <a:rPr lang="en-US" smtClean="0"/>
              <a:t>10/31/2017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1B872-52D6-4494-B842-2A6C959DF1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09068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7C05D-82C7-4178-A892-B51E45060F27}" type="datetime1">
              <a:rPr lang="en-US" smtClean="0"/>
              <a:t>10/31/2017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1B872-52D6-4494-B842-2A6C959DF1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7516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400">
                <a:latin typeface="Trebuchet MS (Headings)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FFB69-C0E7-470F-A91B-91D326FC5C78}" type="datetime1">
              <a:rPr lang="en-US" smtClean="0"/>
              <a:t>10/31/2017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187437" y="6342277"/>
            <a:ext cx="683339" cy="365125"/>
          </a:xfrm>
        </p:spPr>
        <p:txBody>
          <a:bodyPr/>
          <a:lstStyle>
            <a:lvl1pPr>
              <a:defRPr sz="2000">
                <a:solidFill>
                  <a:srgbClr val="FFFF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0241B872-52D6-4494-B842-2A6C959DF1C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70483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69AF4-29C2-4A4E-B233-0398C6C885B6}" type="datetime1">
              <a:rPr lang="en-US" smtClean="0"/>
              <a:t>10/31/2017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1B872-52D6-4494-B842-2A6C959DF1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2996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849D3-E1B8-4C0B-AB88-F7F6EC7B5F9C}" type="datetime1">
              <a:rPr lang="en-US" smtClean="0"/>
              <a:t>10/31/2017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1B872-52D6-4494-B842-2A6C959DF1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3782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BA7D1-84AB-42B4-8163-CFC91F8F7581}" type="datetime1">
              <a:rPr lang="en-US" smtClean="0"/>
              <a:t>10/31/2017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1B872-52D6-4494-B842-2A6C959DF1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9380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5833A-1056-48CE-92F4-4116C82CA375}" type="datetime1">
              <a:rPr lang="en-US" smtClean="0"/>
              <a:t>10/31/2017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1B872-52D6-4494-B842-2A6C959DF1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6796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DB720-5727-452A-A2C0-D259D24CC4A6}" type="datetime1">
              <a:rPr lang="en-US" smtClean="0"/>
              <a:t>10/31/2017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1B872-52D6-4494-B842-2A6C959DF1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5846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8FA165-7A50-44A3-96F3-98B0B458AE66}" type="datetime1">
              <a:rPr lang="en-US" smtClean="0"/>
              <a:t>10/31/2017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1B872-52D6-4494-B842-2A6C959DF1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6821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1B872-52D6-4494-B842-2A6C959DF1C7}" type="slidenum">
              <a:rPr lang="en-US" smtClean="0"/>
              <a:t>‹#›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26EE20-6FF4-4CE0-9A17-B356FC712217}" type="datetime1">
              <a:rPr lang="en-US" smtClean="0"/>
              <a:t>10/31/2017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694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450343-CAF4-4369-BBB5-D2C9973B4B6E}" type="datetime1">
              <a:rPr lang="en-US" smtClean="0"/>
              <a:t>10/31/2017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0241B872-52D6-4494-B842-2A6C959DF1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9654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2" r:id="rId1"/>
    <p:sldLayoutId id="2147483743" r:id="rId2"/>
    <p:sldLayoutId id="2147483744" r:id="rId3"/>
    <p:sldLayoutId id="2147483745" r:id="rId4"/>
    <p:sldLayoutId id="2147483746" r:id="rId5"/>
    <p:sldLayoutId id="2147483747" r:id="rId6"/>
    <p:sldLayoutId id="2147483748" r:id="rId7"/>
    <p:sldLayoutId id="2147483749" r:id="rId8"/>
    <p:sldLayoutId id="2147483750" r:id="rId9"/>
    <p:sldLayoutId id="2147483751" r:id="rId10"/>
    <p:sldLayoutId id="2147483752" r:id="rId11"/>
    <p:sldLayoutId id="2147483753" r:id="rId12"/>
    <p:sldLayoutId id="2147483754" r:id="rId13"/>
    <p:sldLayoutId id="2147483755" r:id="rId14"/>
    <p:sldLayoutId id="2147483756" r:id="rId15"/>
    <p:sldLayoutId id="2147483757" r:id="rId1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7" Type="http://schemas.openxmlformats.org/officeDocument/2006/relationships/image" Target="../media/image15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microsoft.com/office/2007/relationships/hdphoto" Target="../media/hdphoto3.wdp"/><Relationship Id="rId4" Type="http://schemas.openxmlformats.org/officeDocument/2006/relationships/image" Target="../media/image13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7" Type="http://schemas.microsoft.com/office/2007/relationships/hdphoto" Target="../media/hdphoto4.wdp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jpe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4.gif"/><Relationship Id="rId7" Type="http://schemas.microsoft.com/office/2007/relationships/hdphoto" Target="../media/hdphoto6.wdp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eg"/><Relationship Id="rId11" Type="http://schemas.openxmlformats.org/officeDocument/2006/relationships/image" Target="../media/image24.png"/><Relationship Id="rId5" Type="http://schemas.microsoft.com/office/2007/relationships/hdphoto" Target="../media/hdphoto5.wdp"/><Relationship Id="rId10" Type="http://schemas.openxmlformats.org/officeDocument/2006/relationships/image" Target="../media/image23.png"/><Relationship Id="rId4" Type="http://schemas.openxmlformats.org/officeDocument/2006/relationships/image" Target="../media/image19.jpeg"/><Relationship Id="rId9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-ncbi-nlm-nih-gov.proxy3.library.mcgill.ca/pubmed/?term=Geographic+Variation+in+Cardiovascular+Procedure+Use+Among+Medicare+Fee-for-Service+vs+Medicare+Advantage+Beneficiaries" TargetMode="External"/><Relationship Id="rId3" Type="http://schemas.openxmlformats.org/officeDocument/2006/relationships/image" Target="../media/image3.jpeg"/><Relationship Id="rId7" Type="http://schemas.openxmlformats.org/officeDocument/2006/relationships/image" Target="../media/image26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5.png"/><Relationship Id="rId5" Type="http://schemas.openxmlformats.org/officeDocument/2006/relationships/package" Target="../embeddings/Microsoft_Word_Document2.docx"/><Relationship Id="rId4" Type="http://schemas.openxmlformats.org/officeDocument/2006/relationships/image" Target="../media/image4.g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7" Type="http://schemas.microsoft.com/office/2007/relationships/hdphoto" Target="../media/hdphoto8.wdp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microsoft.com/office/2007/relationships/hdphoto" Target="../media/hdphoto7.wdp"/><Relationship Id="rId4" Type="http://schemas.openxmlformats.org/officeDocument/2006/relationships/image" Target="../media/image27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emf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gi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jpeg"/><Relationship Id="rId5" Type="http://schemas.openxmlformats.org/officeDocument/2006/relationships/image" Target="../media/image31.jpeg"/><Relationship Id="rId4" Type="http://schemas.openxmlformats.org/officeDocument/2006/relationships/image" Target="../media/image4.gi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jpeg"/><Relationship Id="rId7" Type="http://schemas.openxmlformats.org/officeDocument/2006/relationships/image" Target="../media/image7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6.jpeg"/><Relationship Id="rId4" Type="http://schemas.openxmlformats.org/officeDocument/2006/relationships/image" Target="../media/image4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l="-14000" r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420812" y="586408"/>
            <a:ext cx="4320413" cy="830997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48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NEED FINDING</a:t>
            </a:r>
            <a:endParaRPr lang="fa-IR" sz="48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441" t="22221" r="10352" b="57684"/>
          <a:stretch/>
        </p:blipFill>
        <p:spPr>
          <a:xfrm>
            <a:off x="5194569" y="2285999"/>
            <a:ext cx="6496135" cy="264592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485217" y="2436000"/>
            <a:ext cx="5304594" cy="646331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36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CARDIOVASCULAR TEAM</a:t>
            </a:r>
            <a:endParaRPr lang="fa-IR" sz="36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49" b="80000" l="1692" r="6376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137" t="17103" r="58975" b="33143"/>
          <a:stretch/>
        </p:blipFill>
        <p:spPr>
          <a:xfrm>
            <a:off x="5553634" y="2166326"/>
            <a:ext cx="2422289" cy="183201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527632" y="3339832"/>
            <a:ext cx="2609882" cy="2232984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Qingbo</a:t>
            </a:r>
            <a:r>
              <a:rPr lang="en-US" sz="2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Kang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Arthur Kohler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Chantelle Janeiro</a:t>
            </a:r>
          </a:p>
          <a:p>
            <a:pPr>
              <a:lnSpc>
                <a:spcPct val="150000"/>
              </a:lnSpc>
            </a:pPr>
            <a:r>
              <a:rPr lang="en-US" sz="24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Naghmeh</a:t>
            </a:r>
            <a:r>
              <a:rPr lang="en-US" sz="2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Bandari</a:t>
            </a:r>
            <a:endParaRPr lang="en-US" sz="24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838623" y="6121535"/>
            <a:ext cx="1997663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Arial Rounded MT Bold" panose="020F0704030504030204" pitchFamily="34" charset="0"/>
              </a:rPr>
              <a:t>November, 2017</a:t>
            </a:r>
            <a:endParaRPr lang="fa-IR" b="1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1781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0" y="3910519"/>
            <a:ext cx="12191999" cy="2952318"/>
            <a:chOff x="0" y="3910519"/>
            <a:chExt cx="12191999" cy="2952318"/>
          </a:xfrm>
        </p:grpSpPr>
        <p:grpSp>
          <p:nvGrpSpPr>
            <p:cNvPr id="6" name="Group 5"/>
            <p:cNvGrpSpPr/>
            <p:nvPr/>
          </p:nvGrpSpPr>
          <p:grpSpPr>
            <a:xfrm>
              <a:off x="0" y="3910519"/>
              <a:ext cx="12191999" cy="2952317"/>
              <a:chOff x="0" y="3910519"/>
              <a:chExt cx="12191999" cy="2952317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681376" y="6222756"/>
                <a:ext cx="11510623" cy="640080"/>
              </a:xfrm>
              <a:prstGeom prst="rect">
                <a:avLst/>
              </a:prstGeom>
              <a:gradFill flip="none" rotWithShape="1">
                <a:gsLst>
                  <a:gs pos="0">
                    <a:srgbClr val="0E2B41"/>
                  </a:gs>
                  <a:gs pos="100000">
                    <a:srgbClr val="032239"/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fa-IR" dirty="0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0" y="3910519"/>
                <a:ext cx="3677055" cy="2312237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fa-IR"/>
              </a:p>
            </p:txBody>
          </p:sp>
          <p:pic>
            <p:nvPicPr>
              <p:cNvPr id="10" name="Picture 9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94" t="5910" r="59559" b="13475"/>
              <a:stretch/>
            </p:blipFill>
            <p:spPr>
              <a:xfrm>
                <a:off x="1" y="6222756"/>
                <a:ext cx="681376" cy="640080"/>
              </a:xfrm>
              <a:prstGeom prst="rect">
                <a:avLst/>
              </a:prstGeom>
            </p:spPr>
          </p:pic>
        </p:grp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1375" y="6222757"/>
              <a:ext cx="2747493" cy="640080"/>
            </a:xfrm>
            <a:prstGeom prst="rect">
              <a:avLst/>
            </a:prstGeom>
          </p:spPr>
        </p:pic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1B872-52D6-4494-B842-2A6C959DF1C7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2645106" y="302649"/>
            <a:ext cx="5103320" cy="40870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2000" b="1" dirty="0" smtClean="0"/>
              <a:t>Current Market </a:t>
            </a:r>
            <a:r>
              <a:rPr lang="en-US" sz="2000" b="1" dirty="0"/>
              <a:t>for cardiac assistive devices</a:t>
            </a:r>
            <a:endParaRPr lang="fa-IR" sz="2000" b="1" dirty="0"/>
          </a:p>
        </p:txBody>
      </p:sp>
      <p:graphicFrame>
        <p:nvGraphicFramePr>
          <p:cNvPr id="31" name="Table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0672829"/>
              </p:ext>
            </p:extLst>
          </p:nvPr>
        </p:nvGraphicFramePr>
        <p:xfrm>
          <a:off x="1132765" y="711351"/>
          <a:ext cx="8127999" cy="1112520"/>
        </p:xfrm>
        <a:graphic>
          <a:graphicData uri="http://schemas.openxmlformats.org/drawingml/2006/table">
            <a:tbl>
              <a:tblPr rtl="1" firstRow="1" bandRow="1">
                <a:tableStyleId>{5C22544A-7EE6-4342-B048-85BDC9FD1C3A}</a:tableStyleId>
              </a:tblPr>
              <a:tblGrid>
                <a:gridCol w="2709333"/>
                <a:gridCol w="2709333"/>
                <a:gridCol w="2709333"/>
              </a:tblGrid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en-US" sz="1800" dirty="0" smtClean="0"/>
                        <a:t>US</a:t>
                      </a:r>
                      <a:endParaRPr lang="fa-IR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800" dirty="0" smtClean="0"/>
                        <a:t>Global</a:t>
                      </a:r>
                      <a:endParaRPr lang="fa-IR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fa-IR" sz="18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en-US" sz="1800" smtClean="0"/>
                        <a:t>770</a:t>
                      </a:r>
                      <a:r>
                        <a:rPr lang="en-US" sz="1800" kern="120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$</a:t>
                      </a:r>
                      <a:r>
                        <a:rPr lang="en-US" sz="1800" smtClean="0"/>
                        <a:t> </a:t>
                      </a:r>
                      <a:r>
                        <a:rPr lang="en-US" sz="1800" dirty="0" smtClean="0"/>
                        <a:t>Million</a:t>
                      </a:r>
                      <a:endParaRPr lang="fa-IR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1.4$ Billion</a:t>
                      </a:r>
                      <a:endParaRPr lang="fa-IR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800" dirty="0" smtClean="0"/>
                        <a:t>Market</a:t>
                      </a:r>
                      <a:r>
                        <a:rPr lang="en-US" sz="1800" baseline="0" dirty="0" smtClean="0"/>
                        <a:t> Value (2017)</a:t>
                      </a:r>
                      <a:endParaRPr lang="fa-IR" sz="18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en-US" sz="1800" dirty="0" smtClean="0"/>
                        <a:t>10.9%</a:t>
                      </a:r>
                      <a:endParaRPr lang="fa-IR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800" dirty="0" smtClean="0"/>
                        <a:t>8.6%</a:t>
                      </a:r>
                      <a:endParaRPr lang="fa-IR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800" dirty="0" smtClean="0"/>
                        <a:t>CAGR (2010-2017)</a:t>
                      </a:r>
                      <a:endParaRPr lang="fa-IR" sz="1800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32" name="Rectangle 31"/>
          <p:cNvSpPr/>
          <p:nvPr/>
        </p:nvSpPr>
        <p:spPr>
          <a:xfrm>
            <a:off x="69911" y="0"/>
            <a:ext cx="8931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Need </a:t>
            </a:r>
            <a:r>
              <a:rPr lang="en-US" b="1" dirty="0" smtClean="0">
                <a:solidFill>
                  <a:schemeClr val="accent1">
                    <a:lumMod val="75000"/>
                    <a:lumOff val="25000"/>
                  </a:schemeClr>
                </a:solidFill>
              </a:rPr>
              <a:t>1</a:t>
            </a:r>
            <a:endParaRPr lang="fa-IR" dirty="0"/>
          </a:p>
        </p:txBody>
      </p:sp>
      <p:sp>
        <p:nvSpPr>
          <p:cNvPr id="22" name="Rectangle 21"/>
          <p:cNvSpPr/>
          <p:nvPr/>
        </p:nvSpPr>
        <p:spPr>
          <a:xfrm>
            <a:off x="1598925" y="2171357"/>
            <a:ext cx="7195688" cy="3687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Classification and Applicable </a:t>
            </a:r>
            <a:r>
              <a:rPr lang="en-US" b="1" dirty="0" smtClean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Regulations for battery </a:t>
            </a: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chargers for VAD</a:t>
            </a:r>
          </a:p>
        </p:txBody>
      </p:sp>
      <p:graphicFrame>
        <p:nvGraphicFramePr>
          <p:cNvPr id="24" name="Table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545338"/>
              </p:ext>
            </p:extLst>
          </p:nvPr>
        </p:nvGraphicFramePr>
        <p:xfrm>
          <a:off x="1187777" y="2526385"/>
          <a:ext cx="8107053" cy="170075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768720"/>
                <a:gridCol w="2604559"/>
                <a:gridCol w="2733774"/>
              </a:tblGrid>
              <a:tr h="303855">
                <a:tc>
                  <a:txBody>
                    <a:bodyPr/>
                    <a:lstStyle/>
                    <a:p>
                      <a:pPr marL="0" marR="0" algn="ctr" defTabSz="457200" rtl="1" eaLnBrk="1" fontAlgn="base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FDA-</a:t>
                      </a:r>
                      <a:r>
                        <a:rPr lang="en-US" sz="1800" b="1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CDRH</a:t>
                      </a:r>
                      <a:endParaRPr lang="en-US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defTabSz="457200" rtl="1" eaLnBrk="1" fontAlgn="base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CE</a:t>
                      </a:r>
                    </a:p>
                  </a:txBody>
                  <a:tcPr marL="68580" marR="68580" marT="0" marB="0" anchor="ctr">
                    <a:solidFill>
                      <a:schemeClr val="accent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defTabSz="457200" rtl="1" eaLnBrk="1" fontAlgn="base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HEALTH CANADA </a:t>
                      </a:r>
                    </a:p>
                  </a:txBody>
                  <a:tcPr marL="68580" marR="68580" marT="0" marB="0" anchor="ctr">
                    <a:solidFill>
                      <a:schemeClr val="accent1">
                        <a:lumMod val="75000"/>
                        <a:lumOff val="25000"/>
                      </a:schemeClr>
                    </a:solidFill>
                  </a:tcPr>
                </a:tc>
              </a:tr>
              <a:tr h="128927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Device Classification: </a:t>
                      </a:r>
                      <a:r>
                        <a:rPr lang="en-US" sz="18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Product Code: KRF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Regulation </a:t>
                      </a:r>
                      <a:r>
                        <a:rPr lang="en-US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Number: 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CFR 870.3670</a:t>
                      </a:r>
                    </a:p>
                  </a:txBody>
                  <a:tcPr marL="68580" marR="68580" marT="0" marB="0" anchor="ctr">
                    <a:solidFill>
                      <a:srgbClr val="CCCDC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defTabSz="4572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Device </a:t>
                      </a:r>
                      <a:r>
                        <a:rPr lang="en-US" sz="18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Classification: I</a:t>
                      </a:r>
                    </a:p>
                    <a:p>
                      <a:pPr marL="0" marR="0" algn="ctr" defTabSz="4572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Regulation</a:t>
                      </a:r>
                      <a:r>
                        <a:rPr lang="en-US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</a:p>
                    <a:p>
                      <a:pPr marL="0" marR="0" algn="ctr" defTabSz="4572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EEC/2017/745</a:t>
                      </a:r>
                    </a:p>
                    <a:p>
                      <a:pPr marL="0" marR="0" algn="ctr" defTabSz="457200" rtl="0" eaLnBrk="1" fontAlgn="base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 defTabSz="4572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Device </a:t>
                      </a:r>
                      <a:r>
                        <a:rPr lang="en-US" sz="18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Classification: I</a:t>
                      </a:r>
                      <a:endParaRPr lang="en-US" sz="18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algn="ctr" defTabSz="4572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Regulation: CMDCAS</a:t>
                      </a:r>
                      <a:endParaRPr lang="en-US" sz="18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algn="ctr" defTabSz="457200" rtl="0" eaLnBrk="1" fontAlgn="base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sp>
        <p:nvSpPr>
          <p:cNvPr id="27" name="Rectangle 26"/>
          <p:cNvSpPr/>
          <p:nvPr/>
        </p:nvSpPr>
        <p:spPr>
          <a:xfrm>
            <a:off x="1151639" y="4424499"/>
            <a:ext cx="7860385" cy="16767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Need Criteria: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just" fontAlgn="base">
              <a:lnSpc>
                <a:spcPct val="107000"/>
              </a:lnSpc>
            </a:pPr>
            <a:r>
              <a:rPr lang="en-US" dirty="0" smtClean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the 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proposed need is subjected to the following criteria: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lvl="0" indent="-342900" algn="just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Times New Roman" panose="02020603050405020304" pitchFamily="18" charset="0"/>
              <a:buChar char="-"/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Lightweight, easy to carry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lvl="0" indent="-342900" algn="just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Times New Roman" panose="02020603050405020304" pitchFamily="18" charset="0"/>
              <a:buChar char="-"/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No need to backpack for reserve battery set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lvl="0" indent="-342900" algn="just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Times New Roman" panose="02020603050405020304" pitchFamily="18" charset="0"/>
              <a:buChar char="-"/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Firmware to track flows and battery charge with phone application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7848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0" y="3910519"/>
            <a:ext cx="12191999" cy="2952318"/>
            <a:chOff x="0" y="3910519"/>
            <a:chExt cx="12191999" cy="2952318"/>
          </a:xfrm>
        </p:grpSpPr>
        <p:grpSp>
          <p:nvGrpSpPr>
            <p:cNvPr id="6" name="Group 5"/>
            <p:cNvGrpSpPr/>
            <p:nvPr/>
          </p:nvGrpSpPr>
          <p:grpSpPr>
            <a:xfrm>
              <a:off x="0" y="3910519"/>
              <a:ext cx="12191999" cy="2952317"/>
              <a:chOff x="0" y="3910519"/>
              <a:chExt cx="12191999" cy="2952317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681376" y="6222756"/>
                <a:ext cx="11510623" cy="640080"/>
              </a:xfrm>
              <a:prstGeom prst="rect">
                <a:avLst/>
              </a:prstGeom>
              <a:gradFill flip="none" rotWithShape="1">
                <a:gsLst>
                  <a:gs pos="0">
                    <a:srgbClr val="0E2B41"/>
                  </a:gs>
                  <a:gs pos="100000">
                    <a:srgbClr val="032239"/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fa-IR" dirty="0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0" y="3910519"/>
                <a:ext cx="3677055" cy="2312237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fa-IR"/>
              </a:p>
            </p:txBody>
          </p:sp>
          <p:pic>
            <p:nvPicPr>
              <p:cNvPr id="10" name="Picture 9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94" t="5910" r="59559" b="13475"/>
              <a:stretch/>
            </p:blipFill>
            <p:spPr>
              <a:xfrm>
                <a:off x="1" y="6222756"/>
                <a:ext cx="681376" cy="640080"/>
              </a:xfrm>
              <a:prstGeom prst="rect">
                <a:avLst/>
              </a:prstGeom>
            </p:spPr>
          </p:pic>
        </p:grp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1375" y="6222757"/>
              <a:ext cx="2747493" cy="640080"/>
            </a:xfrm>
            <a:prstGeom prst="rect">
              <a:avLst/>
            </a:prstGeom>
          </p:spPr>
        </p:pic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1B872-52D6-4494-B842-2A6C959DF1C7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159925" y="245930"/>
            <a:ext cx="1766830" cy="707886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>
              <a:buClr>
                <a:schemeClr val="accent1">
                  <a:lumMod val="75000"/>
                  <a:lumOff val="25000"/>
                </a:schemeClr>
              </a:buClr>
            </a:pPr>
            <a:r>
              <a:rPr lang="en-US" sz="4000" dirty="0">
                <a:solidFill>
                  <a:srgbClr val="222F6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Need </a:t>
            </a:r>
            <a:r>
              <a:rPr lang="en-US" sz="4000" dirty="0" smtClean="0">
                <a:solidFill>
                  <a:srgbClr val="222F6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2:</a:t>
            </a:r>
            <a:endParaRPr lang="en-US" sz="4000" dirty="0">
              <a:solidFill>
                <a:srgbClr val="222F6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54218" y="2476286"/>
            <a:ext cx="10755983" cy="1648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2000" b="1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Disease </a:t>
            </a:r>
            <a:r>
              <a:rPr lang="en-US" sz="2000" b="1" dirty="0" smtClean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state:</a:t>
            </a:r>
          </a:p>
          <a:p>
            <a:pPr marL="342900" indent="-342900" algn="just">
              <a:lnSpc>
                <a:spcPct val="107000"/>
              </a:lnSpc>
              <a:spcAft>
                <a:spcPts val="800"/>
              </a:spcAft>
              <a:buFont typeface="Arial"/>
              <a:buChar char="•"/>
            </a:pPr>
            <a:r>
              <a:rPr lang="en-US" sz="2000" dirty="0"/>
              <a:t>E</a:t>
            </a:r>
            <a:r>
              <a:rPr lang="en-US" sz="2000" dirty="0" smtClean="0"/>
              <a:t>lderly </a:t>
            </a:r>
            <a:r>
              <a:rPr lang="en-US" sz="2000" dirty="0"/>
              <a:t>population </a:t>
            </a:r>
            <a:r>
              <a:rPr lang="en-US" sz="2000" dirty="0" smtClean="0"/>
              <a:t>(80 years+) expected </a:t>
            </a:r>
            <a:r>
              <a:rPr lang="en-US" sz="2000" dirty="0"/>
              <a:t>to </a:t>
            </a:r>
            <a:r>
              <a:rPr lang="en-US" sz="2000" dirty="0" smtClean="0"/>
              <a:t>increase</a:t>
            </a:r>
          </a:p>
          <a:p>
            <a:pPr marL="342900" indent="-342900" algn="just">
              <a:lnSpc>
                <a:spcPct val="107000"/>
              </a:lnSpc>
              <a:spcAft>
                <a:spcPts val="800"/>
              </a:spcAft>
              <a:buFont typeface="Arial"/>
              <a:buChar char="•"/>
            </a:pPr>
            <a:r>
              <a:rPr lang="en-US" sz="2000" dirty="0" smtClean="0"/>
              <a:t>Prevalence in ~1 in 8 elderly aged 75 years+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 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24338" y="1111087"/>
            <a:ext cx="9246923" cy="1200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Times New Roman"/>
                <a:cs typeface="Times New Roman"/>
              </a:rPr>
              <a:t>A way to </a:t>
            </a:r>
            <a:r>
              <a:rPr lang="en-US" sz="2400" dirty="0">
                <a:solidFill>
                  <a:srgbClr val="FF0000"/>
                </a:solidFill>
                <a:latin typeface="Times New Roman"/>
                <a:cs typeface="Times New Roman"/>
              </a:rPr>
              <a:t>more accurately determine the size of a heart valve </a:t>
            </a:r>
            <a:r>
              <a:rPr lang="en-US" sz="2400" dirty="0">
                <a:latin typeface="Times New Roman"/>
                <a:cs typeface="Times New Roman"/>
              </a:rPr>
              <a:t>during transcatheter valve replacement, in order to </a:t>
            </a:r>
            <a:r>
              <a:rPr lang="en-US" sz="2400" dirty="0">
                <a:solidFill>
                  <a:srgbClr val="FF0000"/>
                </a:solidFill>
                <a:latin typeface="Times New Roman"/>
                <a:cs typeface="Times New Roman"/>
              </a:rPr>
              <a:t>increase the accuracy and efficiency of choosing the proper valve.</a:t>
            </a:r>
            <a:endParaRPr lang="en-CA" sz="2400" dirty="0">
              <a:solidFill>
                <a:srgbClr val="FF0000"/>
              </a:solidFill>
              <a:latin typeface="Times New Roman"/>
              <a:cs typeface="Times New Roman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6908044" y="2510694"/>
            <a:ext cx="2846952" cy="962983"/>
            <a:chOff x="6908044" y="2777394"/>
            <a:chExt cx="2846952" cy="962983"/>
          </a:xfrm>
        </p:grpSpPr>
        <p:sp>
          <p:nvSpPr>
            <p:cNvPr id="11" name="TextBox 10"/>
            <p:cNvSpPr txBox="1"/>
            <p:nvPr/>
          </p:nvSpPr>
          <p:spPr>
            <a:xfrm>
              <a:off x="6908044" y="2777394"/>
              <a:ext cx="284695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 smtClean="0"/>
                <a:t>1990 		2050              </a:t>
              </a:r>
              <a:endParaRPr lang="en-US" sz="2800" b="1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963867" y="3265880"/>
              <a:ext cx="922097" cy="461665"/>
            </a:xfrm>
            <a:prstGeom prst="rect">
              <a:avLst/>
            </a:prstGeom>
            <a:ln>
              <a:solidFill>
                <a:schemeClr val="accent1">
                  <a:lumMod val="75000"/>
                  <a:lumOff val="25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chemeClr val="accent1">
                      <a:lumMod val="90000"/>
                      <a:lumOff val="10000"/>
                    </a:schemeClr>
                  </a:solidFill>
                </a:rPr>
                <a:t>6.9 M</a:t>
              </a:r>
              <a:endParaRPr lang="en-US" sz="2400" dirty="0">
                <a:solidFill>
                  <a:schemeClr val="accent1">
                    <a:lumMod val="90000"/>
                    <a:lumOff val="10000"/>
                  </a:schemeClr>
                </a:solidFill>
              </a:endParaRPr>
            </a:p>
          </p:txBody>
        </p:sp>
        <p:sp>
          <p:nvSpPr>
            <p:cNvPr id="18" name="Right Arrow 17"/>
            <p:cNvSpPr/>
            <p:nvPr/>
          </p:nvSpPr>
          <p:spPr>
            <a:xfrm>
              <a:off x="7954717" y="3321707"/>
              <a:ext cx="823383" cy="390789"/>
            </a:xfrm>
            <a:prstGeom prst="rightArrow">
              <a:avLst>
                <a:gd name="adj1" fmla="val 35715"/>
                <a:gd name="adj2" fmla="val 50000"/>
              </a:avLst>
            </a:prstGeom>
            <a:gradFill flip="none" rotWithShape="1">
              <a:gsLst>
                <a:gs pos="0">
                  <a:schemeClr val="accent1">
                    <a:lumMod val="75000"/>
                    <a:lumOff val="25000"/>
                  </a:schemeClr>
                </a:gs>
                <a:gs pos="69000">
                  <a:schemeClr val="accent1">
                    <a:lumMod val="90000"/>
                    <a:lumOff val="10000"/>
                  </a:schemeClr>
                </a:gs>
              </a:gsLst>
              <a:lin ang="0" scaled="1"/>
              <a:tileRect/>
            </a:gradFill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8818855" y="3278712"/>
              <a:ext cx="854771" cy="461665"/>
            </a:xfrm>
            <a:prstGeom prst="rect">
              <a:avLst/>
            </a:prstGeom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sz="2400" dirty="0" smtClean="0"/>
                <a:t>25 M</a:t>
              </a:r>
              <a:endParaRPr lang="en-US" sz="2400" dirty="0"/>
            </a:p>
          </p:txBody>
        </p:sp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5779" y="3893121"/>
            <a:ext cx="4615121" cy="230756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08606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3910519"/>
            <a:ext cx="12191999" cy="2952318"/>
            <a:chOff x="0" y="3910519"/>
            <a:chExt cx="12191999" cy="2952318"/>
          </a:xfrm>
        </p:grpSpPr>
        <p:grpSp>
          <p:nvGrpSpPr>
            <p:cNvPr id="10" name="Group 9"/>
            <p:cNvGrpSpPr/>
            <p:nvPr/>
          </p:nvGrpSpPr>
          <p:grpSpPr>
            <a:xfrm>
              <a:off x="0" y="3910519"/>
              <a:ext cx="12191999" cy="2952317"/>
              <a:chOff x="0" y="3910519"/>
              <a:chExt cx="12191999" cy="2952317"/>
            </a:xfrm>
          </p:grpSpPr>
          <p:sp>
            <p:nvSpPr>
              <p:cNvPr id="12" name="Rectangle 11"/>
              <p:cNvSpPr/>
              <p:nvPr/>
            </p:nvSpPr>
            <p:spPr>
              <a:xfrm>
                <a:off x="681376" y="6222756"/>
                <a:ext cx="11510623" cy="640080"/>
              </a:xfrm>
              <a:prstGeom prst="rect">
                <a:avLst/>
              </a:prstGeom>
              <a:gradFill flip="none" rotWithShape="1">
                <a:gsLst>
                  <a:gs pos="0">
                    <a:srgbClr val="0E2B41"/>
                  </a:gs>
                  <a:gs pos="100000">
                    <a:srgbClr val="032239"/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fa-IR" dirty="0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0" y="3910519"/>
                <a:ext cx="3677055" cy="2312237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fa-IR"/>
              </a:p>
            </p:txBody>
          </p:sp>
          <p:pic>
            <p:nvPicPr>
              <p:cNvPr id="14" name="Picture 13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94" t="5910" r="59559" b="13475"/>
              <a:stretch/>
            </p:blipFill>
            <p:spPr>
              <a:xfrm>
                <a:off x="1" y="6222756"/>
                <a:ext cx="681376" cy="640080"/>
              </a:xfrm>
              <a:prstGeom prst="rect">
                <a:avLst/>
              </a:prstGeom>
            </p:spPr>
          </p:pic>
        </p:grp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1375" y="6222757"/>
              <a:ext cx="2747493" cy="64008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9866" y="330465"/>
            <a:ext cx="8596668" cy="1320800"/>
          </a:xfrm>
        </p:spPr>
        <p:txBody>
          <a:bodyPr>
            <a:normAutofit/>
          </a:bodyPr>
          <a:lstStyle/>
          <a:p>
            <a:r>
              <a:rPr lang="en-US" sz="2800" dirty="0" smtClean="0">
                <a:latin typeface="+mn-lt"/>
              </a:rPr>
              <a:t>Disease State </a:t>
            </a:r>
            <a:endParaRPr lang="en-US" sz="2800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7556" y="879275"/>
            <a:ext cx="8596668" cy="614097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Valve </a:t>
            </a:r>
            <a:r>
              <a:rPr lang="en-US" dirty="0" smtClean="0">
                <a:solidFill>
                  <a:schemeClr val="tx1"/>
                </a:solidFill>
              </a:rPr>
              <a:t>disorders: </a:t>
            </a:r>
          </a:p>
          <a:p>
            <a:pPr lvl="1">
              <a:lnSpc>
                <a:spcPct val="80000"/>
              </a:lnSpc>
              <a:buFont typeface="+mj-lt"/>
              <a:buAutoNum type="arabicPeriod"/>
            </a:pPr>
            <a:r>
              <a:rPr lang="en-US" sz="1800" dirty="0" smtClean="0">
                <a:solidFill>
                  <a:schemeClr val="tx1"/>
                </a:solidFill>
              </a:rPr>
              <a:t>stenosis</a:t>
            </a:r>
          </a:p>
          <a:p>
            <a:pPr lvl="1">
              <a:lnSpc>
                <a:spcPct val="80000"/>
              </a:lnSpc>
              <a:buFont typeface="+mj-lt"/>
              <a:buAutoNum type="arabicPeriod"/>
            </a:pPr>
            <a:r>
              <a:rPr lang="en-US" sz="1800" dirty="0" smtClean="0">
                <a:solidFill>
                  <a:schemeClr val="tx1"/>
                </a:solidFill>
              </a:rPr>
              <a:t>prolapse </a:t>
            </a:r>
          </a:p>
          <a:p>
            <a:pPr lvl="1">
              <a:lnSpc>
                <a:spcPct val="80000"/>
              </a:lnSpc>
              <a:buFont typeface="+mj-lt"/>
              <a:buAutoNum type="arabicPeriod"/>
            </a:pPr>
            <a:r>
              <a:rPr lang="en-US" sz="1800" dirty="0" smtClean="0">
                <a:solidFill>
                  <a:schemeClr val="tx1"/>
                </a:solidFill>
              </a:rPr>
              <a:t>regurgitation</a:t>
            </a:r>
            <a:endParaRPr lang="en-CA" sz="1800" dirty="0" smtClean="0">
              <a:solidFill>
                <a:schemeClr val="tx1"/>
              </a:solidFill>
            </a:endParaRPr>
          </a:p>
          <a:p>
            <a:r>
              <a:rPr lang="en-CA" u="sng" dirty="0" smtClean="0">
                <a:solidFill>
                  <a:schemeClr val="tx1"/>
                </a:solidFill>
              </a:rPr>
              <a:t>Stenosis:</a:t>
            </a:r>
            <a:r>
              <a:rPr lang="en-CA" dirty="0" smtClean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valve is sufficiently narrowed or </a:t>
            </a:r>
            <a:r>
              <a:rPr lang="en-US" dirty="0" smtClean="0">
                <a:solidFill>
                  <a:schemeClr val="tx1"/>
                </a:solidFill>
              </a:rPr>
              <a:t>stiffened</a:t>
            </a:r>
            <a:r>
              <a:rPr lang="en-CA" dirty="0" smtClean="0">
                <a:solidFill>
                  <a:schemeClr val="tx1"/>
                </a:solidFill>
              </a:rPr>
              <a:t>.</a:t>
            </a:r>
          </a:p>
          <a:p>
            <a:r>
              <a:rPr lang="en-US" u="sng" dirty="0" smtClean="0">
                <a:solidFill>
                  <a:schemeClr val="tx1"/>
                </a:solidFill>
              </a:rPr>
              <a:t>Prolapse:</a:t>
            </a:r>
            <a:r>
              <a:rPr lang="en-US" dirty="0" smtClean="0">
                <a:solidFill>
                  <a:schemeClr val="tx1"/>
                </a:solidFill>
              </a:rPr>
              <a:t> leaflets </a:t>
            </a:r>
            <a:r>
              <a:rPr lang="en-US" dirty="0">
                <a:solidFill>
                  <a:schemeClr val="tx1"/>
                </a:solidFill>
              </a:rPr>
              <a:t>don’t close evenly and collapse backward into the chamber that they are supposed to be sealing </a:t>
            </a:r>
            <a:r>
              <a:rPr lang="en-US" dirty="0" smtClean="0">
                <a:solidFill>
                  <a:schemeClr val="tx1"/>
                </a:solidFill>
              </a:rPr>
              <a:t>off.</a:t>
            </a:r>
          </a:p>
          <a:p>
            <a:r>
              <a:rPr lang="en-US" u="sng" dirty="0" smtClean="0">
                <a:solidFill>
                  <a:schemeClr val="tx1"/>
                </a:solidFill>
              </a:rPr>
              <a:t>Regurgitation: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backflow of blood into the improper </a:t>
            </a:r>
            <a:r>
              <a:rPr lang="en-US" dirty="0" smtClean="0">
                <a:solidFill>
                  <a:schemeClr val="tx1"/>
                </a:solidFill>
              </a:rPr>
              <a:t>chamber.  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Those at risk for valve disorders: </a:t>
            </a:r>
          </a:p>
          <a:p>
            <a:pPr lvl="1">
              <a:lnSpc>
                <a:spcPct val="40000"/>
              </a:lnSpc>
            </a:pPr>
            <a:r>
              <a:rPr lang="en-US" dirty="0" smtClean="0">
                <a:solidFill>
                  <a:schemeClr val="tx1"/>
                </a:solidFill>
              </a:rPr>
              <a:t>high </a:t>
            </a:r>
            <a:r>
              <a:rPr lang="en-US" dirty="0">
                <a:solidFill>
                  <a:schemeClr val="tx1"/>
                </a:solidFill>
              </a:rPr>
              <a:t>blood pressure, </a:t>
            </a:r>
            <a:endParaRPr lang="en-US" dirty="0" smtClean="0">
              <a:solidFill>
                <a:schemeClr val="tx1"/>
              </a:solidFill>
            </a:endParaRPr>
          </a:p>
          <a:p>
            <a:pPr lvl="1">
              <a:lnSpc>
                <a:spcPct val="40000"/>
              </a:lnSpc>
            </a:pPr>
            <a:r>
              <a:rPr lang="en-US" dirty="0" smtClean="0">
                <a:solidFill>
                  <a:schemeClr val="tx1"/>
                </a:solidFill>
              </a:rPr>
              <a:t>coronary </a:t>
            </a:r>
            <a:r>
              <a:rPr lang="en-US" dirty="0">
                <a:solidFill>
                  <a:schemeClr val="tx1"/>
                </a:solidFill>
              </a:rPr>
              <a:t>artery disease, </a:t>
            </a:r>
            <a:endParaRPr lang="en-US" dirty="0" smtClean="0">
              <a:solidFill>
                <a:schemeClr val="tx1"/>
              </a:solidFill>
            </a:endParaRPr>
          </a:p>
          <a:p>
            <a:pPr lvl="1">
              <a:lnSpc>
                <a:spcPct val="40000"/>
              </a:lnSpc>
            </a:pPr>
            <a:r>
              <a:rPr lang="en-US" dirty="0" smtClean="0">
                <a:solidFill>
                  <a:schemeClr val="tx1"/>
                </a:solidFill>
              </a:rPr>
              <a:t>rheumatic </a:t>
            </a:r>
            <a:r>
              <a:rPr lang="en-US" dirty="0">
                <a:solidFill>
                  <a:schemeClr val="tx1"/>
                </a:solidFill>
              </a:rPr>
              <a:t>fever, </a:t>
            </a:r>
            <a:endParaRPr lang="en-US" dirty="0" smtClean="0">
              <a:solidFill>
                <a:schemeClr val="tx1"/>
              </a:solidFill>
            </a:endParaRPr>
          </a:p>
          <a:p>
            <a:pPr lvl="1">
              <a:lnSpc>
                <a:spcPct val="40000"/>
              </a:lnSpc>
            </a:pPr>
            <a:r>
              <a:rPr lang="en-US" dirty="0" smtClean="0">
                <a:solidFill>
                  <a:schemeClr val="tx1"/>
                </a:solidFill>
              </a:rPr>
              <a:t>infective </a:t>
            </a:r>
            <a:r>
              <a:rPr lang="en-US" dirty="0">
                <a:solidFill>
                  <a:schemeClr val="tx1"/>
                </a:solidFill>
              </a:rPr>
              <a:t>endocarditis, </a:t>
            </a:r>
            <a:endParaRPr lang="en-US" dirty="0" smtClean="0">
              <a:solidFill>
                <a:schemeClr val="tx1"/>
              </a:solidFill>
            </a:endParaRPr>
          </a:p>
          <a:p>
            <a:pPr lvl="1">
              <a:lnSpc>
                <a:spcPct val="40000"/>
              </a:lnSpc>
            </a:pPr>
            <a:r>
              <a:rPr lang="en-US" dirty="0" smtClean="0">
                <a:solidFill>
                  <a:schemeClr val="tx1"/>
                </a:solidFill>
              </a:rPr>
              <a:t>heart </a:t>
            </a:r>
            <a:r>
              <a:rPr lang="en-US" dirty="0">
                <a:solidFill>
                  <a:schemeClr val="tx1"/>
                </a:solidFill>
              </a:rPr>
              <a:t>attack or failure</a:t>
            </a:r>
            <a:r>
              <a:rPr lang="en-US" dirty="0" smtClean="0">
                <a:solidFill>
                  <a:schemeClr val="tx1"/>
                </a:solidFill>
              </a:rPr>
              <a:t>,</a:t>
            </a:r>
          </a:p>
          <a:p>
            <a:pPr lvl="1">
              <a:lnSpc>
                <a:spcPct val="40000"/>
              </a:lnSpc>
            </a:pPr>
            <a:r>
              <a:rPr lang="en-US" dirty="0" smtClean="0">
                <a:solidFill>
                  <a:schemeClr val="tx1"/>
                </a:solidFill>
              </a:rPr>
              <a:t>arrhythmias</a:t>
            </a:r>
            <a:r>
              <a:rPr lang="en-US" dirty="0">
                <a:solidFill>
                  <a:schemeClr val="tx1"/>
                </a:solidFill>
              </a:rPr>
              <a:t>, </a:t>
            </a:r>
            <a:endParaRPr lang="en-US" dirty="0" smtClean="0">
              <a:solidFill>
                <a:schemeClr val="tx1"/>
              </a:solidFill>
            </a:endParaRPr>
          </a:p>
          <a:p>
            <a:pPr lvl="1">
              <a:lnSpc>
                <a:spcPct val="40000"/>
              </a:lnSpc>
            </a:pPr>
            <a:r>
              <a:rPr lang="en-US" dirty="0" smtClean="0">
                <a:solidFill>
                  <a:schemeClr val="tx1"/>
                </a:solidFill>
              </a:rPr>
              <a:t>birth </a:t>
            </a:r>
            <a:r>
              <a:rPr lang="en-US" dirty="0">
                <a:solidFill>
                  <a:schemeClr val="tx1"/>
                </a:solidFill>
              </a:rPr>
              <a:t>defects, </a:t>
            </a:r>
            <a:endParaRPr lang="en-US" dirty="0" smtClean="0">
              <a:solidFill>
                <a:schemeClr val="tx1"/>
              </a:solidFill>
            </a:endParaRPr>
          </a:p>
          <a:p>
            <a:pPr lvl="1">
              <a:lnSpc>
                <a:spcPct val="40000"/>
              </a:lnSpc>
            </a:pPr>
            <a:r>
              <a:rPr lang="en-US" dirty="0" err="1" smtClean="0">
                <a:solidFill>
                  <a:schemeClr val="tx1"/>
                </a:solidFill>
              </a:rPr>
              <a:t>mediastinal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(chest) radiation therapy for cancer</a:t>
            </a:r>
            <a:r>
              <a:rPr lang="en-CA" dirty="0">
                <a:solidFill>
                  <a:schemeClr val="tx1"/>
                </a:solidFill>
              </a:rPr>
              <a:t> 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1B872-52D6-4494-B842-2A6C959DF1C7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5" name="contentarea_1_maincontent_1_ucSingleImage_imgFull" descr="http://www.cardiosmart.org/~/media/Images/NewsEvents/2015/valve-disease.ashx"/>
          <p:cNvPicPr/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8054" y="111654"/>
            <a:ext cx="3538280" cy="23182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23130" y="116970"/>
            <a:ext cx="2936209" cy="168636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34917" y="3131743"/>
            <a:ext cx="4044554" cy="309101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" name="Rectangle 7"/>
          <p:cNvSpPr/>
          <p:nvPr/>
        </p:nvSpPr>
        <p:spPr>
          <a:xfrm>
            <a:off x="69911" y="0"/>
            <a:ext cx="8931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Need </a:t>
            </a:r>
            <a:r>
              <a:rPr lang="en-US" b="1" dirty="0" smtClean="0">
                <a:solidFill>
                  <a:schemeClr val="accent1">
                    <a:lumMod val="75000"/>
                    <a:lumOff val="25000"/>
                  </a:schemeClr>
                </a:solidFill>
              </a:rPr>
              <a:t>2</a:t>
            </a:r>
            <a:endParaRPr lang="fa-IR" dirty="0"/>
          </a:p>
        </p:txBody>
      </p:sp>
    </p:spTree>
    <p:extLst>
      <p:ext uri="{BB962C8B-B14F-4D97-AF65-F5344CB8AC3E}">
        <p14:creationId xmlns:p14="http://schemas.microsoft.com/office/powerpoint/2010/main" val="2572251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0" y="3910519"/>
            <a:ext cx="12191999" cy="2952318"/>
            <a:chOff x="0" y="3910519"/>
            <a:chExt cx="12191999" cy="2952318"/>
          </a:xfrm>
        </p:grpSpPr>
        <p:grpSp>
          <p:nvGrpSpPr>
            <p:cNvPr id="6" name="Group 5"/>
            <p:cNvGrpSpPr/>
            <p:nvPr/>
          </p:nvGrpSpPr>
          <p:grpSpPr>
            <a:xfrm>
              <a:off x="0" y="3910519"/>
              <a:ext cx="12191999" cy="2952317"/>
              <a:chOff x="0" y="3910519"/>
              <a:chExt cx="12191999" cy="2952317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681376" y="6222756"/>
                <a:ext cx="11510623" cy="640080"/>
              </a:xfrm>
              <a:prstGeom prst="rect">
                <a:avLst/>
              </a:prstGeom>
              <a:gradFill flip="none" rotWithShape="1">
                <a:gsLst>
                  <a:gs pos="0">
                    <a:srgbClr val="0E2B41"/>
                  </a:gs>
                  <a:gs pos="100000">
                    <a:srgbClr val="032239"/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fa-IR" dirty="0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0" y="3910519"/>
                <a:ext cx="3677055" cy="2312237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fa-IR" dirty="0"/>
              </a:p>
            </p:txBody>
          </p:sp>
          <p:pic>
            <p:nvPicPr>
              <p:cNvPr id="10" name="Picture 9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94" t="5910" r="59559" b="13475"/>
              <a:stretch/>
            </p:blipFill>
            <p:spPr>
              <a:xfrm>
                <a:off x="1" y="6222756"/>
                <a:ext cx="681376" cy="640080"/>
              </a:xfrm>
              <a:prstGeom prst="rect">
                <a:avLst/>
              </a:prstGeom>
            </p:spPr>
          </p:pic>
        </p:grp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1375" y="6222757"/>
              <a:ext cx="2747493" cy="640080"/>
            </a:xfrm>
            <a:prstGeom prst="rect">
              <a:avLst/>
            </a:prstGeom>
          </p:spPr>
        </p:pic>
      </p:grp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94249" y="2090804"/>
            <a:ext cx="4184035" cy="3880772"/>
          </a:xfrm>
        </p:spPr>
        <p:txBody>
          <a:bodyPr/>
          <a:lstStyle/>
          <a:p>
            <a:r>
              <a:rPr lang="en-US" dirty="0" smtClean="0"/>
              <a:t>Open-heart valve replacement surgery</a:t>
            </a:r>
          </a:p>
          <a:p>
            <a:pPr lvl="1">
              <a:buFont typeface="Arial"/>
              <a:buChar char="•"/>
            </a:pPr>
            <a:r>
              <a:rPr lang="en-US" sz="1800" dirty="0" smtClean="0"/>
              <a:t>stop heart beating </a:t>
            </a:r>
          </a:p>
          <a:p>
            <a:pPr lvl="1">
              <a:buFont typeface="Arial"/>
              <a:buChar char="•"/>
            </a:pPr>
            <a:r>
              <a:rPr lang="en-US" sz="1800" dirty="0" smtClean="0"/>
              <a:t>heart/lung machine</a:t>
            </a:r>
          </a:p>
          <a:p>
            <a:pPr lvl="1">
              <a:buFont typeface="Arial"/>
              <a:buChar char="•"/>
            </a:pPr>
            <a:r>
              <a:rPr lang="en-US" sz="1800" dirty="0" smtClean="0"/>
              <a:t>several weeks recovery</a:t>
            </a:r>
            <a:endParaRPr lang="en-US" sz="1800" dirty="0"/>
          </a:p>
        </p:txBody>
      </p:sp>
      <p:sp>
        <p:nvSpPr>
          <p:cNvPr id="14" name="Content Placeholder 13"/>
          <p:cNvSpPr>
            <a:spLocks noGrp="1"/>
          </p:cNvSpPr>
          <p:nvPr>
            <p:ph sz="half" idx="2"/>
          </p:nvPr>
        </p:nvSpPr>
        <p:spPr>
          <a:xfrm>
            <a:off x="135716" y="2090805"/>
            <a:ext cx="4184034" cy="3880773"/>
          </a:xfrm>
        </p:spPr>
        <p:txBody>
          <a:bodyPr/>
          <a:lstStyle/>
          <a:p>
            <a:r>
              <a:rPr lang="en-US" dirty="0" smtClean="0"/>
              <a:t>percutaneous coronary intervention (PCI)</a:t>
            </a:r>
          </a:p>
          <a:p>
            <a:pPr lvl="1">
              <a:buFont typeface="Arial"/>
              <a:buChar char="•"/>
            </a:pPr>
            <a:r>
              <a:rPr lang="en-US" sz="1800" dirty="0" smtClean="0"/>
              <a:t>transcatheter aortic valve implantation (TAVI)</a:t>
            </a:r>
          </a:p>
          <a:p>
            <a:pPr lvl="1">
              <a:buFont typeface="Arial"/>
              <a:buChar char="•"/>
            </a:pPr>
            <a:r>
              <a:rPr lang="en-US" sz="1800" dirty="0" smtClean="0"/>
              <a:t>low-risk patients may leave same day</a:t>
            </a:r>
          </a:p>
          <a:p>
            <a:pPr marL="457200" lvl="1" indent="0">
              <a:buNone/>
            </a:pP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166991" y="6360233"/>
            <a:ext cx="683339" cy="365125"/>
          </a:xfrm>
        </p:spPr>
        <p:txBody>
          <a:bodyPr/>
          <a:lstStyle/>
          <a:p>
            <a:fld id="{0241B872-52D6-4494-B842-2A6C959DF1C7}" type="slidenum">
              <a:rPr lang="en-US" sz="2000">
                <a:solidFill>
                  <a:srgbClr val="FFFF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/>
              <a:t>13</a:t>
            </a:fld>
            <a:endParaRPr lang="en-US" sz="2000" dirty="0">
              <a:solidFill>
                <a:srgbClr val="FFFF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751358" y="131008"/>
            <a:ext cx="4638860" cy="4832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2400" b="1" dirty="0" smtClean="0">
                <a:ea typeface="Calibri" panose="020F0502020204030204" pitchFamily="34" charset="0"/>
                <a:cs typeface="Arial" panose="020B0604020202020204" pitchFamily="34" charset="0"/>
              </a:rPr>
              <a:t>Existing </a:t>
            </a:r>
            <a:r>
              <a:rPr lang="en-US" sz="2400" b="1" dirty="0">
                <a:ea typeface="Calibri" panose="020F0502020204030204" pitchFamily="34" charset="0"/>
                <a:cs typeface="Arial" panose="020B0604020202020204" pitchFamily="34" charset="0"/>
              </a:rPr>
              <a:t>Treatment and Problem</a:t>
            </a:r>
            <a:endParaRPr lang="fa-IR" sz="2400" b="1" dirty="0"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9911" y="0"/>
            <a:ext cx="8931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Need </a:t>
            </a:r>
            <a:r>
              <a:rPr lang="en-US" b="1" dirty="0" smtClean="0">
                <a:solidFill>
                  <a:schemeClr val="accent1">
                    <a:lumMod val="75000"/>
                    <a:lumOff val="25000"/>
                  </a:schemeClr>
                </a:solidFill>
              </a:rPr>
              <a:t>2</a:t>
            </a:r>
            <a:endParaRPr lang="fa-IR" dirty="0"/>
          </a:p>
        </p:txBody>
      </p:sp>
      <p:sp>
        <p:nvSpPr>
          <p:cNvPr id="16" name="Right Arrow 15"/>
          <p:cNvSpPr/>
          <p:nvPr/>
        </p:nvSpPr>
        <p:spPr>
          <a:xfrm rot="2814353">
            <a:off x="4312296" y="1046756"/>
            <a:ext cx="1618854" cy="837405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/>
          <p:cNvSpPr/>
          <p:nvPr/>
        </p:nvSpPr>
        <p:spPr>
          <a:xfrm rot="8120332">
            <a:off x="2343436" y="989804"/>
            <a:ext cx="1618854" cy="837405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/>
          <p:cNvSpPr/>
          <p:nvPr/>
        </p:nvSpPr>
        <p:spPr>
          <a:xfrm rot="5400000">
            <a:off x="1631703" y="4144002"/>
            <a:ext cx="1030482" cy="837405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39556" y="5122129"/>
            <a:ext cx="804750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PROBLEM: vessel </a:t>
            </a:r>
            <a:r>
              <a:rPr lang="en-US" dirty="0"/>
              <a:t>measurements may vary based on the phase of the cardiac </a:t>
            </a:r>
            <a:r>
              <a:rPr lang="en-US" dirty="0" smtClean="0"/>
              <a:t>cycle.</a:t>
            </a:r>
          </a:p>
          <a:p>
            <a:pPr marL="742950" lvl="1" indent="-285750">
              <a:buFont typeface="Arial"/>
              <a:buChar char="•"/>
            </a:pPr>
            <a:r>
              <a:rPr lang="en-CA" dirty="0" smtClean="0"/>
              <a:t> improper valve sizing can </a:t>
            </a:r>
            <a:r>
              <a:rPr lang="en-US" dirty="0"/>
              <a:t>lead to perioperative or post-</a:t>
            </a:r>
            <a:r>
              <a:rPr lang="en-US" dirty="0" smtClean="0"/>
              <a:t>operative</a:t>
            </a:r>
          </a:p>
          <a:p>
            <a:pPr lvl="1"/>
            <a:r>
              <a:rPr lang="en-US" dirty="0" smtClean="0"/>
              <a:t>      complications such </a:t>
            </a:r>
            <a:r>
              <a:rPr lang="en-US" dirty="0"/>
              <a:t>as paravalvular aortic </a:t>
            </a:r>
            <a:r>
              <a:rPr lang="en-US" dirty="0" smtClean="0"/>
              <a:t>regurgitation. </a:t>
            </a:r>
            <a:endParaRPr lang="en-CA" dirty="0" smtClean="0"/>
          </a:p>
          <a:p>
            <a:endParaRPr lang="en-US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90024" y="131008"/>
            <a:ext cx="2702198" cy="1870206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90024" y="2210746"/>
            <a:ext cx="2730667" cy="1820444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87064" y="4208835"/>
            <a:ext cx="3745368" cy="1826587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2300884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0" y="3905682"/>
            <a:ext cx="12191999" cy="2952318"/>
            <a:chOff x="0" y="3910519"/>
            <a:chExt cx="12191999" cy="2952318"/>
          </a:xfrm>
        </p:grpSpPr>
        <p:grpSp>
          <p:nvGrpSpPr>
            <p:cNvPr id="6" name="Group 5"/>
            <p:cNvGrpSpPr/>
            <p:nvPr/>
          </p:nvGrpSpPr>
          <p:grpSpPr>
            <a:xfrm>
              <a:off x="0" y="3910519"/>
              <a:ext cx="12191999" cy="2952317"/>
              <a:chOff x="0" y="3910519"/>
              <a:chExt cx="12191999" cy="2952317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681376" y="6222756"/>
                <a:ext cx="11510623" cy="640080"/>
              </a:xfrm>
              <a:prstGeom prst="rect">
                <a:avLst/>
              </a:prstGeom>
              <a:gradFill flip="none" rotWithShape="1">
                <a:gsLst>
                  <a:gs pos="0">
                    <a:srgbClr val="0E2B41"/>
                  </a:gs>
                  <a:gs pos="100000">
                    <a:srgbClr val="032239"/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fa-IR" dirty="0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0" y="3910519"/>
                <a:ext cx="3677055" cy="2312237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fa-IR" dirty="0"/>
              </a:p>
            </p:txBody>
          </p:sp>
          <p:pic>
            <p:nvPicPr>
              <p:cNvPr id="10" name="Picture 9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94" t="5910" r="59559" b="13475"/>
              <a:stretch/>
            </p:blipFill>
            <p:spPr>
              <a:xfrm>
                <a:off x="1" y="6222756"/>
                <a:ext cx="681376" cy="640080"/>
              </a:xfrm>
              <a:prstGeom prst="rect">
                <a:avLst/>
              </a:prstGeom>
            </p:spPr>
          </p:pic>
        </p:grp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1375" y="6222757"/>
              <a:ext cx="2747493" cy="640080"/>
            </a:xfrm>
            <a:prstGeom prst="rect">
              <a:avLst/>
            </a:prstGeom>
          </p:spPr>
        </p:pic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1B872-52D6-4494-B842-2A6C959DF1C7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69911" y="0"/>
            <a:ext cx="8931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Need </a:t>
            </a:r>
            <a:r>
              <a:rPr lang="en-US" b="1" dirty="0" smtClean="0">
                <a:solidFill>
                  <a:schemeClr val="accent1">
                    <a:lumMod val="75000"/>
                    <a:lumOff val="25000"/>
                  </a:schemeClr>
                </a:solidFill>
              </a:rPr>
              <a:t>2</a:t>
            </a:r>
            <a:endParaRPr lang="fa-IR" dirty="0"/>
          </a:p>
        </p:txBody>
      </p:sp>
      <p:sp>
        <p:nvSpPr>
          <p:cNvPr id="12" name="TextBox 11"/>
          <p:cNvSpPr txBox="1"/>
          <p:nvPr/>
        </p:nvSpPr>
        <p:spPr>
          <a:xfrm>
            <a:off x="3765334" y="132067"/>
            <a:ext cx="3502882" cy="46166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2400" b="1" dirty="0" smtClean="0"/>
              <a:t>Market and Competitors</a:t>
            </a:r>
            <a:endParaRPr lang="fa-IR" sz="2400" b="1" dirty="0"/>
          </a:p>
        </p:txBody>
      </p:sp>
      <p:pic>
        <p:nvPicPr>
          <p:cNvPr id="13" name="Picture 12" descr="oreValve Product"/>
          <p:cNvPicPr/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48"/>
          <a:stretch/>
        </p:blipFill>
        <p:spPr bwMode="auto">
          <a:xfrm>
            <a:off x="209334" y="926939"/>
            <a:ext cx="2716194" cy="247404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14" name="Picture 13"/>
          <p:cNvPicPr/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3825" y="1960459"/>
            <a:ext cx="2651760" cy="247404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Rectangle 2"/>
          <p:cNvSpPr/>
          <p:nvPr/>
        </p:nvSpPr>
        <p:spPr>
          <a:xfrm>
            <a:off x="125075" y="3507926"/>
            <a:ext cx="261327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/>
              <a:t> - Self-expandable Medtronic</a:t>
            </a:r>
          </a:p>
          <a:p>
            <a:r>
              <a:rPr lang="en-US" sz="1600" dirty="0" smtClean="0"/>
              <a:t> </a:t>
            </a:r>
            <a:r>
              <a:rPr lang="en-US" sz="1600" dirty="0" err="1"/>
              <a:t>CoreValve</a:t>
            </a:r>
            <a:r>
              <a:rPr lang="en-CA" sz="1600" dirty="0"/>
              <a:t> </a:t>
            </a:r>
            <a:endParaRPr lang="en-US" sz="1600" dirty="0"/>
          </a:p>
        </p:txBody>
      </p:sp>
      <p:sp>
        <p:nvSpPr>
          <p:cNvPr id="15" name="Rectangle 14"/>
          <p:cNvSpPr/>
          <p:nvPr/>
        </p:nvSpPr>
        <p:spPr>
          <a:xfrm>
            <a:off x="3221220" y="4472876"/>
            <a:ext cx="3378378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/>
              <a:t>- Balloon</a:t>
            </a:r>
            <a:r>
              <a:rPr lang="en-US" sz="1600" dirty="0"/>
              <a:t>-expandable </a:t>
            </a:r>
            <a:r>
              <a:rPr lang="en-US" sz="1600" dirty="0" smtClean="0"/>
              <a:t>Edwards</a:t>
            </a:r>
          </a:p>
          <a:p>
            <a:r>
              <a:rPr lang="en-US" sz="1600" dirty="0" smtClean="0"/>
              <a:t> </a:t>
            </a:r>
            <a:r>
              <a:rPr lang="en-US" sz="1600" dirty="0"/>
              <a:t>SAPIEN XT valve</a:t>
            </a:r>
            <a:r>
              <a:rPr lang="en-CA" sz="1600" dirty="0"/>
              <a:t> </a:t>
            </a:r>
            <a:endParaRPr lang="en-CA" sz="1600" dirty="0" smtClean="0"/>
          </a:p>
          <a:p>
            <a:r>
              <a:rPr lang="en-CA" sz="1600" dirty="0" smtClean="0"/>
              <a:t>- Edwards </a:t>
            </a:r>
            <a:r>
              <a:rPr lang="en-CA" sz="1600" dirty="0" err="1" smtClean="0"/>
              <a:t>NovaFlex</a:t>
            </a:r>
            <a:r>
              <a:rPr lang="en-CA" sz="1600" dirty="0" smtClean="0"/>
              <a:t>+ catheter</a:t>
            </a:r>
            <a:endParaRPr lang="en-US" sz="1600" dirty="0"/>
          </a:p>
        </p:txBody>
      </p:sp>
      <p:grpSp>
        <p:nvGrpSpPr>
          <p:cNvPr id="24" name="Group 23"/>
          <p:cNvGrpSpPr/>
          <p:nvPr/>
        </p:nvGrpSpPr>
        <p:grpSpPr>
          <a:xfrm>
            <a:off x="6287099" y="894314"/>
            <a:ext cx="2239576" cy="3673308"/>
            <a:chOff x="6420449" y="894314"/>
            <a:chExt cx="2239576" cy="3673308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420449" y="894314"/>
              <a:ext cx="2239576" cy="2790039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18" name="TextBox 17"/>
            <p:cNvSpPr txBox="1"/>
            <p:nvPr/>
          </p:nvSpPr>
          <p:spPr>
            <a:xfrm>
              <a:off x="6514407" y="3736625"/>
              <a:ext cx="21244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 err="1"/>
                <a:t>Nvision</a:t>
              </a:r>
              <a:r>
                <a:rPr lang="en-US" sz="1600" dirty="0"/>
                <a:t> VLE </a:t>
              </a:r>
              <a:r>
                <a:rPr lang="en-US" sz="1600" dirty="0" smtClean="0"/>
                <a:t>Imaging</a:t>
              </a:r>
            </a:p>
            <a:p>
              <a:pPr algn="ctr"/>
              <a:r>
                <a:rPr lang="en-US" sz="1600" dirty="0" smtClean="0"/>
                <a:t>System</a:t>
              </a:r>
            </a:p>
            <a:p>
              <a:r>
                <a:rPr lang="en-US" sz="1600" dirty="0" smtClean="0"/>
                <a:t> (</a:t>
              </a:r>
              <a:r>
                <a:rPr lang="en-US" sz="1600" dirty="0" err="1" smtClean="0"/>
                <a:t>NinePoint</a:t>
              </a:r>
              <a:r>
                <a:rPr lang="en-US" sz="1600" dirty="0" smtClean="0"/>
                <a:t> Medical)</a:t>
              </a:r>
              <a:endParaRPr lang="en-US" sz="1600" dirty="0"/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9047949" y="1561426"/>
            <a:ext cx="2719903" cy="3241500"/>
            <a:chOff x="8991562" y="498424"/>
            <a:chExt cx="3084133" cy="4372484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 rotWithShape="1">
            <a:blip r:embed="rId9"/>
            <a:srcRect r="17172" b="9397"/>
            <a:stretch/>
          </p:blipFill>
          <p:spPr>
            <a:xfrm>
              <a:off x="8991562" y="498424"/>
              <a:ext cx="3066115" cy="2253124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001391" y="2302866"/>
              <a:ext cx="3074304" cy="2568042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</p:grpSp>
      <p:sp>
        <p:nvSpPr>
          <p:cNvPr id="21" name="TextBox 20"/>
          <p:cNvSpPr txBox="1"/>
          <p:nvPr/>
        </p:nvSpPr>
        <p:spPr>
          <a:xfrm>
            <a:off x="8789840" y="4841994"/>
            <a:ext cx="3029487" cy="86177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Tethered Capsule </a:t>
            </a:r>
            <a:r>
              <a:rPr lang="en-US" sz="1600" dirty="0" err="1" smtClean="0"/>
              <a:t>Endomicroscopy</a:t>
            </a:r>
            <a:endParaRPr lang="en-US" sz="1600" dirty="0" smtClean="0"/>
          </a:p>
          <a:p>
            <a:pPr algn="ctr"/>
            <a:r>
              <a:rPr lang="en-US" sz="1600" dirty="0" smtClean="0"/>
              <a:t> (Harvard Medical School)</a:t>
            </a:r>
            <a:endParaRPr lang="en-US" sz="1600" dirty="0"/>
          </a:p>
        </p:txBody>
      </p:sp>
      <p:sp>
        <p:nvSpPr>
          <p:cNvPr id="22" name="TextBox 21"/>
          <p:cNvSpPr txBox="1"/>
          <p:nvPr/>
        </p:nvSpPr>
        <p:spPr>
          <a:xfrm>
            <a:off x="209334" y="5680399"/>
            <a:ext cx="5639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*CT Scanners: GE Healthcare, Philips, Siemens, Toshiba*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777221" y="549289"/>
            <a:ext cx="1012619" cy="120141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75019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3910519"/>
            <a:ext cx="12191999" cy="2952318"/>
            <a:chOff x="0" y="3910519"/>
            <a:chExt cx="12191999" cy="2952318"/>
          </a:xfrm>
        </p:grpSpPr>
        <p:grpSp>
          <p:nvGrpSpPr>
            <p:cNvPr id="11" name="Group 10"/>
            <p:cNvGrpSpPr/>
            <p:nvPr/>
          </p:nvGrpSpPr>
          <p:grpSpPr>
            <a:xfrm>
              <a:off x="0" y="3910519"/>
              <a:ext cx="12191999" cy="2952317"/>
              <a:chOff x="0" y="3910519"/>
              <a:chExt cx="12191999" cy="2952317"/>
            </a:xfrm>
          </p:grpSpPr>
          <p:sp>
            <p:nvSpPr>
              <p:cNvPr id="13" name="Rectangle 12"/>
              <p:cNvSpPr/>
              <p:nvPr/>
            </p:nvSpPr>
            <p:spPr>
              <a:xfrm>
                <a:off x="681376" y="6222756"/>
                <a:ext cx="11510623" cy="640080"/>
              </a:xfrm>
              <a:prstGeom prst="rect">
                <a:avLst/>
              </a:prstGeom>
              <a:gradFill flip="none" rotWithShape="1">
                <a:gsLst>
                  <a:gs pos="0">
                    <a:srgbClr val="0E2B41"/>
                  </a:gs>
                  <a:gs pos="100000">
                    <a:srgbClr val="032239"/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fa-IR" dirty="0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0" y="3910519"/>
                <a:ext cx="3677055" cy="2312237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fa-IR"/>
              </a:p>
            </p:txBody>
          </p:sp>
          <p:pic>
            <p:nvPicPr>
              <p:cNvPr id="15" name="Picture 14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94" t="5910" r="59559" b="13475"/>
              <a:stretch/>
            </p:blipFill>
            <p:spPr>
              <a:xfrm>
                <a:off x="1" y="6222756"/>
                <a:ext cx="681376" cy="640080"/>
              </a:xfrm>
              <a:prstGeom prst="rect">
                <a:avLst/>
              </a:prstGeom>
            </p:spPr>
          </p:pic>
        </p:grp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1375" y="6222757"/>
              <a:ext cx="2747493" cy="640080"/>
            </a:xfrm>
            <a:prstGeom prst="rect">
              <a:avLst/>
            </a:prstGeom>
          </p:spPr>
        </p:pic>
      </p:grp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83558323"/>
              </p:ext>
            </p:extLst>
          </p:nvPr>
        </p:nvGraphicFramePr>
        <p:xfrm>
          <a:off x="547716" y="980811"/>
          <a:ext cx="5486400" cy="524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5" name="Document" r:id="rId5" imgW="5486400" imgH="5245100" progId="Word.Document.12">
                  <p:embed/>
                </p:oleObj>
              </mc:Choice>
              <mc:Fallback>
                <p:oleObj name="Document" r:id="rId5" imgW="5486400" imgH="52451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47716" y="980811"/>
                        <a:ext cx="5486400" cy="5245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1B872-52D6-4494-B842-2A6C959DF1C7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765334" y="132067"/>
            <a:ext cx="3502882" cy="46166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2400" b="1" dirty="0" smtClean="0"/>
              <a:t>Market and Competitors</a:t>
            </a:r>
            <a:endParaRPr lang="fa-IR" sz="2400" b="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94903" y="2285272"/>
            <a:ext cx="5646803" cy="17417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" name="TextBox 8"/>
          <p:cNvSpPr txBox="1"/>
          <p:nvPr/>
        </p:nvSpPr>
        <p:spPr>
          <a:xfrm>
            <a:off x="6194902" y="4066247"/>
            <a:ext cx="38022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Matlock, D.D., et al. </a:t>
            </a:r>
            <a:r>
              <a:rPr lang="ro-RO" sz="1400" u="sng" dirty="0">
                <a:solidFill>
                  <a:srgbClr val="000000"/>
                </a:solidFill>
                <a:hlinkClick r:id="rId8" tooltip="JAMA."/>
              </a:rPr>
              <a:t>JAMA.</a:t>
            </a:r>
            <a:r>
              <a:rPr lang="ro-RO" sz="1400" u="sng" dirty="0">
                <a:solidFill>
                  <a:srgbClr val="000000"/>
                </a:solidFill>
              </a:rPr>
              <a:t> </a:t>
            </a:r>
            <a:r>
              <a:rPr lang="ro-RO" sz="1400" dirty="0" smtClean="0">
                <a:solidFill>
                  <a:srgbClr val="000000"/>
                </a:solidFill>
              </a:rPr>
              <a:t>2013; 310</a:t>
            </a:r>
            <a:r>
              <a:rPr lang="ro-RO" sz="1400" dirty="0">
                <a:solidFill>
                  <a:srgbClr val="000000"/>
                </a:solidFill>
              </a:rPr>
              <a:t>(2):155-62</a:t>
            </a:r>
            <a:r>
              <a:rPr lang="ro-RO" sz="1400" dirty="0" smtClean="0">
                <a:solidFill>
                  <a:srgbClr val="000000"/>
                </a:solidFill>
              </a:rPr>
              <a:t>.</a:t>
            </a:r>
            <a:r>
              <a:rPr lang="en-US" sz="1400" dirty="0" smtClean="0">
                <a:solidFill>
                  <a:srgbClr val="000000"/>
                </a:solidFill>
              </a:rPr>
              <a:t> 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9911" y="0"/>
            <a:ext cx="8931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Need </a:t>
            </a:r>
            <a:r>
              <a:rPr lang="en-US" b="1" dirty="0" smtClean="0">
                <a:solidFill>
                  <a:schemeClr val="accent1">
                    <a:lumMod val="75000"/>
                    <a:lumOff val="25000"/>
                  </a:schemeClr>
                </a:solidFill>
              </a:rPr>
              <a:t>2</a:t>
            </a:r>
            <a:endParaRPr lang="fa-IR" dirty="0"/>
          </a:p>
        </p:txBody>
      </p:sp>
    </p:spTree>
    <p:extLst>
      <p:ext uri="{BB962C8B-B14F-4D97-AF65-F5344CB8AC3E}">
        <p14:creationId xmlns:p14="http://schemas.microsoft.com/office/powerpoint/2010/main" val="646327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0" y="3910519"/>
            <a:ext cx="12191999" cy="2952318"/>
            <a:chOff x="0" y="3910519"/>
            <a:chExt cx="12191999" cy="2952318"/>
          </a:xfrm>
        </p:grpSpPr>
        <p:grpSp>
          <p:nvGrpSpPr>
            <p:cNvPr id="6" name="Group 5"/>
            <p:cNvGrpSpPr/>
            <p:nvPr/>
          </p:nvGrpSpPr>
          <p:grpSpPr>
            <a:xfrm>
              <a:off x="0" y="3910519"/>
              <a:ext cx="12191999" cy="2952317"/>
              <a:chOff x="0" y="3910519"/>
              <a:chExt cx="12191999" cy="2952317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681376" y="6222756"/>
                <a:ext cx="11510623" cy="640080"/>
              </a:xfrm>
              <a:prstGeom prst="rect">
                <a:avLst/>
              </a:prstGeom>
              <a:gradFill flip="none" rotWithShape="1">
                <a:gsLst>
                  <a:gs pos="0">
                    <a:srgbClr val="0E2B41"/>
                  </a:gs>
                  <a:gs pos="100000">
                    <a:srgbClr val="032239"/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fa-IR" dirty="0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0" y="3910519"/>
                <a:ext cx="3677055" cy="2312237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fa-IR"/>
              </a:p>
            </p:txBody>
          </p:sp>
          <p:pic>
            <p:nvPicPr>
              <p:cNvPr id="10" name="Picture 9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94" t="5910" r="59559" b="13475"/>
              <a:stretch/>
            </p:blipFill>
            <p:spPr>
              <a:xfrm>
                <a:off x="1" y="6222756"/>
                <a:ext cx="681376" cy="640080"/>
              </a:xfrm>
              <a:prstGeom prst="rect">
                <a:avLst/>
              </a:prstGeom>
            </p:spPr>
          </p:pic>
        </p:grp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1375" y="6222757"/>
              <a:ext cx="2747493" cy="640080"/>
            </a:xfrm>
            <a:prstGeom prst="rect">
              <a:avLst/>
            </a:prstGeom>
          </p:spPr>
        </p:pic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1B872-52D6-4494-B842-2A6C959DF1C7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79338" y="100351"/>
            <a:ext cx="8931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Need </a:t>
            </a:r>
            <a:r>
              <a:rPr lang="en-US" b="1" dirty="0" smtClean="0">
                <a:solidFill>
                  <a:schemeClr val="accent1">
                    <a:lumMod val="75000"/>
                    <a:lumOff val="25000"/>
                  </a:schemeClr>
                </a:solidFill>
              </a:rPr>
              <a:t>2</a:t>
            </a:r>
            <a:endParaRPr lang="fa-IR" dirty="0"/>
          </a:p>
        </p:txBody>
      </p:sp>
      <p:sp>
        <p:nvSpPr>
          <p:cNvPr id="12" name="Rectangle 11"/>
          <p:cNvSpPr/>
          <p:nvPr/>
        </p:nvSpPr>
        <p:spPr>
          <a:xfrm>
            <a:off x="3065193" y="469683"/>
            <a:ext cx="4282006" cy="3687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Classification and Applicable </a:t>
            </a:r>
            <a:r>
              <a:rPr lang="en-US" b="1" dirty="0" smtClean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Regulations</a:t>
            </a:r>
            <a:endParaRPr lang="en-US" b="1" dirty="0">
              <a:latin typeface="Times New Roman" panose="020206030504050203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433847"/>
              </p:ext>
            </p:extLst>
          </p:nvPr>
        </p:nvGraphicFramePr>
        <p:xfrm>
          <a:off x="1140643" y="970962"/>
          <a:ext cx="8195683" cy="183791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036901"/>
                <a:gridCol w="4158782"/>
              </a:tblGrid>
              <a:tr h="303855">
                <a:tc>
                  <a:txBody>
                    <a:bodyPr/>
                    <a:lstStyle/>
                    <a:p>
                      <a:pPr marL="0" marR="0" algn="ctr" defTabSz="457200" rtl="1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Balloon Aortic </a:t>
                      </a:r>
                      <a:r>
                        <a:rPr lang="en-US" sz="1800" b="1" kern="1200" dirty="0" err="1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Valvuloplasty</a:t>
                      </a:r>
                      <a:r>
                        <a:rPr lang="en-US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catheter</a:t>
                      </a:r>
                      <a:endParaRPr lang="en-US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defTabSz="457200" rtl="1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kern="1200" dirty="0" err="1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Nvision</a:t>
                      </a:r>
                      <a:r>
                        <a:rPr lang="en-US" sz="1800" b="1" kern="1200" baseline="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VLE Imaging System (</a:t>
                      </a:r>
                      <a:r>
                        <a:rPr lang="en-US" sz="1800" b="1" kern="1200" baseline="0" dirty="0" err="1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NinePoint</a:t>
                      </a:r>
                      <a:r>
                        <a:rPr lang="en-US" sz="1800" b="1" kern="1200" baseline="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Medical)</a:t>
                      </a:r>
                      <a:endParaRPr lang="en-US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75000"/>
                        <a:lumOff val="25000"/>
                      </a:schemeClr>
                    </a:solidFill>
                  </a:tcPr>
                </a:tc>
              </a:tr>
              <a:tr h="128927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Device Classification: </a:t>
                      </a:r>
                      <a:r>
                        <a:rPr lang="en-US" sz="18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II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Product Code: OZT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Regulation </a:t>
                      </a:r>
                      <a:r>
                        <a:rPr lang="en-US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Number: </a:t>
                      </a:r>
                      <a:r>
                        <a:rPr lang="en-US" sz="18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870.1255</a:t>
                      </a:r>
                      <a:r>
                        <a:rPr lang="en-CA" b="0" dirty="0" smtClean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endParaRPr lang="en-US" sz="18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solidFill>
                      <a:srgbClr val="CCCDC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defTabSz="4572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Device </a:t>
                      </a:r>
                      <a:r>
                        <a:rPr lang="en-US" sz="18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Classification: II</a:t>
                      </a:r>
                    </a:p>
                    <a:p>
                      <a:pPr marL="0" marR="0" algn="ctr" defTabSz="4572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Product Code: NQQ</a:t>
                      </a:r>
                    </a:p>
                    <a:p>
                      <a:pPr marL="0" marR="0" algn="ctr" defTabSz="4572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Regulation</a:t>
                      </a:r>
                      <a:r>
                        <a:rPr lang="en-US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:  </a:t>
                      </a:r>
                      <a:r>
                        <a:rPr lang="en-US" sz="18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21 CFR 892.1560</a:t>
                      </a:r>
                      <a:endParaRPr lang="en-US" sz="18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sp>
        <p:nvSpPr>
          <p:cNvPr id="14" name="Rectangle 13"/>
          <p:cNvSpPr/>
          <p:nvPr/>
        </p:nvSpPr>
        <p:spPr>
          <a:xfrm>
            <a:off x="348892" y="3236371"/>
            <a:ext cx="9420060" cy="2535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Need Criteria</a:t>
            </a:r>
            <a:r>
              <a:rPr lang="en-US" b="1" dirty="0" smtClean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: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dirty="0"/>
              <a:t>Have to be able to insert a diagnostic tool into a vessel that may be highly </a:t>
            </a:r>
            <a:r>
              <a:rPr lang="en-US" dirty="0" smtClean="0"/>
              <a:t>calcified. </a:t>
            </a:r>
            <a:endParaRPr lang="en-CA" dirty="0"/>
          </a:p>
          <a:p>
            <a:pPr marL="342900" lvl="0" indent="-342900">
              <a:buFont typeface="+mj-lt"/>
              <a:buAutoNum type="arabicPeriod"/>
            </a:pPr>
            <a:r>
              <a:rPr lang="en-US" dirty="0"/>
              <a:t>Should be able to take a 360</a:t>
            </a:r>
            <a:r>
              <a:rPr lang="en-US" i="1" dirty="0"/>
              <a:t>°</a:t>
            </a:r>
            <a:r>
              <a:rPr lang="en-US" dirty="0"/>
              <a:t> </a:t>
            </a:r>
            <a:r>
              <a:rPr lang="en-US" dirty="0" err="1" smtClean="0"/>
              <a:t>measurment</a:t>
            </a:r>
            <a:r>
              <a:rPr lang="en-US" dirty="0" smtClean="0"/>
              <a:t> </a:t>
            </a:r>
            <a:r>
              <a:rPr lang="en-US" dirty="0"/>
              <a:t>of the vessel </a:t>
            </a:r>
            <a:r>
              <a:rPr lang="en-US" dirty="0" smtClean="0"/>
              <a:t>diameter for sizing</a:t>
            </a:r>
          </a:p>
          <a:p>
            <a:pPr marL="342900" lvl="0" indent="-342900">
              <a:buFont typeface="+mj-lt"/>
              <a:buAutoNum type="arabicPeriod"/>
            </a:pPr>
            <a:endParaRPr lang="en-US" dirty="0"/>
          </a:p>
          <a:p>
            <a:pPr lvl="0"/>
            <a:r>
              <a:rPr lang="en-US" b="1" dirty="0" smtClean="0"/>
              <a:t>Key Opinion Leaders: </a:t>
            </a:r>
          </a:p>
          <a:p>
            <a:pPr lvl="0"/>
            <a:endParaRPr lang="en-CA" b="1" dirty="0"/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en-US" b="1" dirty="0" smtClean="0">
              <a:latin typeface="Times New Roman" panose="020206030504050203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49600" y="4442967"/>
            <a:ext cx="1319150" cy="1756772"/>
          </a:xfrm>
          <a:prstGeom prst="ellipse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468751" y="4261742"/>
            <a:ext cx="1760826" cy="2004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461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0" y="3910519"/>
            <a:ext cx="12191999" cy="2952318"/>
            <a:chOff x="0" y="3910519"/>
            <a:chExt cx="12191999" cy="2952318"/>
          </a:xfrm>
        </p:grpSpPr>
        <p:grpSp>
          <p:nvGrpSpPr>
            <p:cNvPr id="6" name="Group 5"/>
            <p:cNvGrpSpPr/>
            <p:nvPr/>
          </p:nvGrpSpPr>
          <p:grpSpPr>
            <a:xfrm>
              <a:off x="0" y="3910519"/>
              <a:ext cx="12191999" cy="2952317"/>
              <a:chOff x="0" y="3910519"/>
              <a:chExt cx="12191999" cy="2952317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681376" y="6222756"/>
                <a:ext cx="11510623" cy="640080"/>
              </a:xfrm>
              <a:prstGeom prst="rect">
                <a:avLst/>
              </a:prstGeom>
              <a:gradFill flip="none" rotWithShape="1">
                <a:gsLst>
                  <a:gs pos="0">
                    <a:srgbClr val="0E2B41"/>
                  </a:gs>
                  <a:gs pos="100000">
                    <a:srgbClr val="032239"/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fa-IR" dirty="0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0" y="3910519"/>
                <a:ext cx="3677055" cy="2312237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fa-IR"/>
              </a:p>
            </p:txBody>
          </p:sp>
          <p:pic>
            <p:nvPicPr>
              <p:cNvPr id="10" name="Picture 9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94" t="5910" r="59559" b="13475"/>
              <a:stretch/>
            </p:blipFill>
            <p:spPr>
              <a:xfrm>
                <a:off x="1" y="6222756"/>
                <a:ext cx="681376" cy="640080"/>
              </a:xfrm>
              <a:prstGeom prst="rect">
                <a:avLst/>
              </a:prstGeom>
            </p:spPr>
          </p:pic>
        </p:grp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1375" y="6222757"/>
              <a:ext cx="2747493" cy="640080"/>
            </a:xfrm>
            <a:prstGeom prst="rect">
              <a:avLst/>
            </a:prstGeom>
          </p:spPr>
        </p:pic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1B872-52D6-4494-B842-2A6C959DF1C7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159925" y="245930"/>
            <a:ext cx="1766830" cy="707886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>
              <a:buClr>
                <a:schemeClr val="accent1">
                  <a:lumMod val="75000"/>
                  <a:lumOff val="25000"/>
                </a:schemeClr>
              </a:buClr>
            </a:pPr>
            <a:r>
              <a:rPr lang="en-US" sz="4000" dirty="0">
                <a:solidFill>
                  <a:srgbClr val="222F6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Need </a:t>
            </a:r>
            <a:r>
              <a:rPr lang="en-US" sz="4000" dirty="0" smtClean="0">
                <a:solidFill>
                  <a:srgbClr val="222F6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3:</a:t>
            </a:r>
            <a:endParaRPr lang="en-US" sz="4000" dirty="0">
              <a:solidFill>
                <a:srgbClr val="222F6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10232" y="3201224"/>
            <a:ext cx="10711648" cy="28079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2000" b="1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Background: </a:t>
            </a:r>
          </a:p>
          <a:p>
            <a:pPr marL="285750" indent="-285750"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altLang="zh-CN" sz="2000" dirty="0"/>
              <a:t>Counting all surgical instruments before and at the end of surgery is an important process for every surgery. 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 </a:t>
            </a:r>
          </a:p>
          <a:p>
            <a:pPr marL="285750" indent="-285750"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altLang="zh-CN" sz="2000" dirty="0"/>
              <a:t>Retained surgical instrument (RSI) could lead to severe problems to patients.</a:t>
            </a:r>
            <a:endParaRPr lang="en-US" altLang="zh-CN" sz="2000" dirty="0">
              <a:latin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 present, the surgical instruments counting process generally is undertaken by human, thus, mistakes is inevitable.</a:t>
            </a:r>
          </a:p>
          <a:p>
            <a:pPr marL="285750" indent="-285750"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Mistakes in instruments counts happened in 12.5% of surgeries. – 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Annals of Surgery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3CF265A8-DAC4-4F64-94D4-F0D94D9CF3F4}"/>
              </a:ext>
            </a:extLst>
          </p:cNvPr>
          <p:cNvSpPr/>
          <p:nvPr/>
        </p:nvSpPr>
        <p:spPr>
          <a:xfrm>
            <a:off x="336062" y="940768"/>
            <a:ext cx="9175261" cy="16535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A way to reduce </a:t>
            </a: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the tediousness of counting surgical instruments in every surgery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, which will </a:t>
            </a: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increase the efficiency of medical procedures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lighten the workload of operating room staff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,</a:t>
            </a: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and </a:t>
            </a: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decrease surgical complications caused by human error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6356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0" y="3910519"/>
            <a:ext cx="12191999" cy="2952318"/>
            <a:chOff x="0" y="3910519"/>
            <a:chExt cx="12191999" cy="2952318"/>
          </a:xfrm>
        </p:grpSpPr>
        <p:grpSp>
          <p:nvGrpSpPr>
            <p:cNvPr id="6" name="Group 5"/>
            <p:cNvGrpSpPr/>
            <p:nvPr/>
          </p:nvGrpSpPr>
          <p:grpSpPr>
            <a:xfrm>
              <a:off x="0" y="3910519"/>
              <a:ext cx="12191999" cy="2952317"/>
              <a:chOff x="0" y="3910519"/>
              <a:chExt cx="12191999" cy="2952317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681376" y="6222756"/>
                <a:ext cx="11510623" cy="640080"/>
              </a:xfrm>
              <a:prstGeom prst="rect">
                <a:avLst/>
              </a:prstGeom>
              <a:gradFill flip="none" rotWithShape="1">
                <a:gsLst>
                  <a:gs pos="0">
                    <a:srgbClr val="0E2B41"/>
                  </a:gs>
                  <a:gs pos="100000">
                    <a:srgbClr val="032239"/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fa-IR" dirty="0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0" y="3910519"/>
                <a:ext cx="3677055" cy="2312237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fa-IR"/>
              </a:p>
            </p:txBody>
          </p:sp>
          <p:pic>
            <p:nvPicPr>
              <p:cNvPr id="10" name="Picture 9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94" t="5910" r="59559" b="13475"/>
              <a:stretch/>
            </p:blipFill>
            <p:spPr>
              <a:xfrm>
                <a:off x="1" y="6222756"/>
                <a:ext cx="681376" cy="640080"/>
              </a:xfrm>
              <a:prstGeom prst="rect">
                <a:avLst/>
              </a:prstGeom>
            </p:spPr>
          </p:pic>
        </p:grp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1375" y="6222757"/>
              <a:ext cx="2747493" cy="640080"/>
            </a:xfrm>
            <a:prstGeom prst="rect">
              <a:avLst/>
            </a:prstGeom>
          </p:spPr>
        </p:pic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1B872-52D6-4494-B842-2A6C959DF1C7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3656064" y="452014"/>
            <a:ext cx="3760132" cy="39908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2000" b="1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Existing Treatment and Problem</a:t>
            </a:r>
            <a:endParaRPr lang="fa-IR" sz="2000" b="1" dirty="0">
              <a:latin typeface="Times New Roman" panose="020206030504050203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9911" y="0"/>
            <a:ext cx="8931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Need </a:t>
            </a:r>
            <a:r>
              <a:rPr lang="en-US" b="1" dirty="0" smtClean="0">
                <a:solidFill>
                  <a:schemeClr val="accent1">
                    <a:lumMod val="75000"/>
                    <a:lumOff val="25000"/>
                  </a:schemeClr>
                </a:solidFill>
              </a:rPr>
              <a:t>3</a:t>
            </a:r>
            <a:endParaRPr lang="fa-IR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10C20C04-F471-43C1-A148-BEA3B82D368C}"/>
              </a:ext>
            </a:extLst>
          </p:cNvPr>
          <p:cNvSpPr/>
          <p:nvPr/>
        </p:nvSpPr>
        <p:spPr>
          <a:xfrm>
            <a:off x="625903" y="1057369"/>
            <a:ext cx="8462625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Israel RFID (radio frequency identification) medical solution provider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Haldor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Advanced Technologies developed </a:t>
            </a:r>
            <a:r>
              <a:rPr lang="en-US" altLang="zh-CN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ORLocate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based on passive RFID tags, it can monitor and track the surgical instruments before, during and at the end of the surgical procedure.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Penelope robot system designed by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Micheael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R.T can also count surgical instruments.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685C2F36-1DE4-4724-9D54-B950D18706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09209" y="0"/>
            <a:ext cx="2861567" cy="622275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7848649F-4F51-43FD-87E1-B7651F4D12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84108" y="3278938"/>
            <a:ext cx="3259583" cy="266848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56A31C60-2E4B-4476-B49A-9EB62C00A4D8}"/>
              </a:ext>
            </a:extLst>
          </p:cNvPr>
          <p:cNvSpPr/>
          <p:nvPr/>
        </p:nvSpPr>
        <p:spPr>
          <a:xfrm>
            <a:off x="623697" y="3643684"/>
            <a:ext cx="433671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Most existing solutions are based on ceramic RFID tag.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Need to change the manufacturing process of surgical instruments.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Complex and the price is pretty high.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9641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0" y="3910519"/>
            <a:ext cx="12191999" cy="2952318"/>
            <a:chOff x="0" y="3910519"/>
            <a:chExt cx="12191999" cy="2952318"/>
          </a:xfrm>
        </p:grpSpPr>
        <p:grpSp>
          <p:nvGrpSpPr>
            <p:cNvPr id="6" name="Group 5"/>
            <p:cNvGrpSpPr/>
            <p:nvPr/>
          </p:nvGrpSpPr>
          <p:grpSpPr>
            <a:xfrm>
              <a:off x="0" y="3910519"/>
              <a:ext cx="12191999" cy="2952317"/>
              <a:chOff x="0" y="3910519"/>
              <a:chExt cx="12191999" cy="2952317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681376" y="6222756"/>
                <a:ext cx="11510623" cy="640080"/>
              </a:xfrm>
              <a:prstGeom prst="rect">
                <a:avLst/>
              </a:prstGeom>
              <a:gradFill flip="none" rotWithShape="1">
                <a:gsLst>
                  <a:gs pos="0">
                    <a:srgbClr val="0E2B41"/>
                  </a:gs>
                  <a:gs pos="100000">
                    <a:srgbClr val="032239"/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fa-IR" dirty="0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0" y="3910519"/>
                <a:ext cx="3677055" cy="2312237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fa-IR"/>
              </a:p>
            </p:txBody>
          </p:sp>
          <p:pic>
            <p:nvPicPr>
              <p:cNvPr id="10" name="Picture 9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94" t="5910" r="59559" b="13475"/>
              <a:stretch/>
            </p:blipFill>
            <p:spPr>
              <a:xfrm>
                <a:off x="1" y="6222756"/>
                <a:ext cx="681376" cy="640080"/>
              </a:xfrm>
              <a:prstGeom prst="rect">
                <a:avLst/>
              </a:prstGeom>
            </p:spPr>
          </p:pic>
        </p:grp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1375" y="6222757"/>
              <a:ext cx="2747493" cy="640080"/>
            </a:xfrm>
            <a:prstGeom prst="rect">
              <a:avLst/>
            </a:prstGeom>
          </p:spPr>
        </p:pic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1B872-52D6-4494-B842-2A6C959DF1C7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69911" y="0"/>
            <a:ext cx="8931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Need </a:t>
            </a:r>
            <a:r>
              <a:rPr lang="en-US" b="1" dirty="0" smtClean="0">
                <a:solidFill>
                  <a:schemeClr val="accent1">
                    <a:lumMod val="75000"/>
                    <a:lumOff val="25000"/>
                  </a:schemeClr>
                </a:solidFill>
              </a:rPr>
              <a:t>3</a:t>
            </a:r>
            <a:endParaRPr lang="fa-IR" dirty="0"/>
          </a:p>
        </p:txBody>
      </p:sp>
      <p:sp>
        <p:nvSpPr>
          <p:cNvPr id="12" name="TextBox 11"/>
          <p:cNvSpPr txBox="1"/>
          <p:nvPr/>
        </p:nvSpPr>
        <p:spPr>
          <a:xfrm>
            <a:off x="3863023" y="369332"/>
            <a:ext cx="2957797" cy="40011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2000" b="1" dirty="0"/>
              <a:t>Market and Competitors</a:t>
            </a:r>
            <a:endParaRPr lang="fa-IR" sz="2000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DCDDF0D5-75C7-413F-9679-EAF90AF68310}"/>
              </a:ext>
            </a:extLst>
          </p:cNvPr>
          <p:cNvSpPr/>
          <p:nvPr/>
        </p:nvSpPr>
        <p:spPr>
          <a:xfrm>
            <a:off x="443885" y="946995"/>
            <a:ext cx="9232776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48 million surgical inpatient procedures were performed in the United States in 2009. – 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National Center for Health Statistics</a:t>
            </a:r>
          </a:p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number of cases in which surgical instruments are left behind during a procedure in the United States has been estimated at around 1500 cases per year, while approximately 88% of these cases occur in a situation where the surgical instruments counts were declared “correct”.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compensation costs associated with RSI are high. Costs vary from $37,041 to $ 2,350,000 per incident, with an average cost per case estimated at $95,000.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93DC5F0B-1EB4-4D45-94A2-96A8517DF3FB}"/>
              </a:ext>
            </a:extLst>
          </p:cNvPr>
          <p:cNvSpPr/>
          <p:nvPr/>
        </p:nvSpPr>
        <p:spPr>
          <a:xfrm>
            <a:off x="443885" y="946995"/>
            <a:ext cx="9232776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48 million surgical inpatient procedures were performed in the United States in 2009. – 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National Center for Health Statistics</a:t>
            </a:r>
          </a:p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number of cases in which surgical instruments are left behind during a procedure in the United States has been estimated at around 1500 cases per year, while approximately 88% of these cases occur in a situation where the surgical instruments counts were declared “correct”.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compensation costs associated with RSI are high. Costs vary from $37,041 to $ 2,350,000 per incident, with an average cost per case estimated at $95,000.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more accurate and efficient surgical counting approach would help to save these costs and benefit to both patients and hospitals.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6086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0" y="3910519"/>
            <a:ext cx="12191999" cy="2952318"/>
            <a:chOff x="0" y="3910519"/>
            <a:chExt cx="12191999" cy="2952318"/>
          </a:xfrm>
        </p:grpSpPr>
        <p:grpSp>
          <p:nvGrpSpPr>
            <p:cNvPr id="9" name="Group 8"/>
            <p:cNvGrpSpPr/>
            <p:nvPr/>
          </p:nvGrpSpPr>
          <p:grpSpPr>
            <a:xfrm>
              <a:off x="0" y="3910519"/>
              <a:ext cx="12191999" cy="2952317"/>
              <a:chOff x="0" y="3910519"/>
              <a:chExt cx="12191999" cy="2952317"/>
            </a:xfrm>
          </p:grpSpPr>
          <p:sp>
            <p:nvSpPr>
              <p:cNvPr id="6" name="Rectangle 5"/>
              <p:cNvSpPr/>
              <p:nvPr/>
            </p:nvSpPr>
            <p:spPr>
              <a:xfrm>
                <a:off x="681376" y="6222756"/>
                <a:ext cx="11510623" cy="640080"/>
              </a:xfrm>
              <a:prstGeom prst="rect">
                <a:avLst/>
              </a:prstGeom>
              <a:gradFill flip="none" rotWithShape="1">
                <a:gsLst>
                  <a:gs pos="0">
                    <a:srgbClr val="0E2B41"/>
                  </a:gs>
                  <a:gs pos="100000">
                    <a:srgbClr val="032239"/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fa-IR" dirty="0"/>
              </a:p>
            </p:txBody>
          </p:sp>
          <p:sp>
            <p:nvSpPr>
              <p:cNvPr id="7" name="Rectangle 6"/>
              <p:cNvSpPr/>
              <p:nvPr/>
            </p:nvSpPr>
            <p:spPr>
              <a:xfrm>
                <a:off x="0" y="3910519"/>
                <a:ext cx="3677055" cy="2312237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fa-IR"/>
              </a:p>
            </p:txBody>
          </p:sp>
          <p:pic>
            <p:nvPicPr>
              <p:cNvPr id="5" name="Picture 4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94" t="5910" r="59559" b="13475"/>
              <a:stretch/>
            </p:blipFill>
            <p:spPr>
              <a:xfrm>
                <a:off x="1" y="6222756"/>
                <a:ext cx="681376" cy="640080"/>
              </a:xfrm>
              <a:prstGeom prst="rect">
                <a:avLst/>
              </a:prstGeom>
            </p:spPr>
          </p:pic>
        </p:grp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1375" y="6222757"/>
              <a:ext cx="2747493" cy="640080"/>
            </a:xfrm>
            <a:prstGeom prst="rect">
              <a:avLst/>
            </a:prstGeom>
          </p:spPr>
        </p:pic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1B872-52D6-4494-B842-2A6C959DF1C7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794499" y="330772"/>
            <a:ext cx="2360518" cy="707886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4000" dirty="0" smtClean="0">
                <a:solidFill>
                  <a:srgbClr val="222F6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AGENDA</a:t>
            </a:r>
            <a:endParaRPr lang="fa-IR" sz="4000" dirty="0">
              <a:solidFill>
                <a:srgbClr val="222F6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54272" y="1526511"/>
            <a:ext cx="4652492" cy="440120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marL="571500" indent="-571500">
              <a:buClr>
                <a:schemeClr val="accent1">
                  <a:lumMod val="75000"/>
                  <a:lumOff val="25000"/>
                </a:schemeClr>
              </a:buClr>
              <a:buFont typeface="Wingdings" panose="05000000000000000000" pitchFamily="2" charset="2"/>
              <a:buChar char="v"/>
            </a:pPr>
            <a:r>
              <a:rPr lang="en-US" sz="2800" dirty="0" smtClean="0"/>
              <a:t>Team Members</a:t>
            </a:r>
          </a:p>
          <a:p>
            <a:pPr marL="571500" indent="-571500">
              <a:buClr>
                <a:schemeClr val="accent1">
                  <a:lumMod val="75000"/>
                  <a:lumOff val="25000"/>
                </a:schemeClr>
              </a:buClr>
              <a:buFont typeface="Wingdings" panose="05000000000000000000" pitchFamily="2" charset="2"/>
              <a:buChar char="v"/>
            </a:pPr>
            <a:endParaRPr lang="en-US" sz="2800" dirty="0" smtClean="0"/>
          </a:p>
          <a:p>
            <a:pPr marL="571500" indent="-571500">
              <a:buClr>
                <a:schemeClr val="accent1">
                  <a:lumMod val="75000"/>
                  <a:lumOff val="25000"/>
                </a:schemeClr>
              </a:buClr>
              <a:buFont typeface="Wingdings" panose="05000000000000000000" pitchFamily="2" charset="2"/>
              <a:buChar char="v"/>
            </a:pPr>
            <a:r>
              <a:rPr lang="en-US" sz="2800" dirty="0" smtClean="0"/>
              <a:t>Observations</a:t>
            </a:r>
          </a:p>
          <a:p>
            <a:pPr marL="571500" indent="-571500">
              <a:buClr>
                <a:schemeClr val="accent1">
                  <a:lumMod val="75000"/>
                  <a:lumOff val="25000"/>
                </a:schemeClr>
              </a:buClr>
              <a:buFont typeface="Wingdings" panose="05000000000000000000" pitchFamily="2" charset="2"/>
              <a:buChar char="v"/>
            </a:pPr>
            <a:endParaRPr lang="en-US" sz="2800" dirty="0" smtClean="0"/>
          </a:p>
          <a:p>
            <a:pPr marL="571500" indent="-571500">
              <a:buClr>
                <a:schemeClr val="accent1">
                  <a:lumMod val="75000"/>
                  <a:lumOff val="25000"/>
                </a:schemeClr>
              </a:buClr>
              <a:buFont typeface="Wingdings" panose="05000000000000000000" pitchFamily="2" charset="2"/>
              <a:buChar char="v"/>
            </a:pPr>
            <a:r>
              <a:rPr lang="en-US" sz="2800" dirty="0" smtClean="0"/>
              <a:t>Need Identification</a:t>
            </a:r>
          </a:p>
          <a:p>
            <a:pPr marL="571500" indent="-571500">
              <a:buClr>
                <a:schemeClr val="accent1">
                  <a:lumMod val="75000"/>
                  <a:lumOff val="25000"/>
                </a:schemeClr>
              </a:buClr>
              <a:buFont typeface="Wingdings" panose="05000000000000000000" pitchFamily="2" charset="2"/>
              <a:buChar char="v"/>
            </a:pPr>
            <a:endParaRPr lang="en-US" sz="2800" dirty="0" smtClean="0"/>
          </a:p>
          <a:p>
            <a:pPr marL="571500" indent="-571500">
              <a:buClr>
                <a:schemeClr val="accent1">
                  <a:lumMod val="75000"/>
                  <a:lumOff val="25000"/>
                </a:schemeClr>
              </a:buClr>
              <a:buFont typeface="Wingdings" panose="05000000000000000000" pitchFamily="2" charset="2"/>
              <a:buChar char="v"/>
            </a:pPr>
            <a:r>
              <a:rPr lang="en-US" sz="2800" dirty="0" smtClean="0"/>
              <a:t>Need Screening</a:t>
            </a:r>
          </a:p>
          <a:p>
            <a:pPr marL="571500" indent="-571500">
              <a:buClr>
                <a:schemeClr val="accent1">
                  <a:lumMod val="75000"/>
                  <a:lumOff val="25000"/>
                </a:schemeClr>
              </a:buClr>
              <a:buFont typeface="Wingdings" panose="05000000000000000000" pitchFamily="2" charset="2"/>
              <a:buChar char="v"/>
            </a:pPr>
            <a:endParaRPr lang="en-US" sz="2800" dirty="0" smtClean="0"/>
          </a:p>
          <a:p>
            <a:pPr marL="571500" indent="-571500">
              <a:buClr>
                <a:schemeClr val="accent1">
                  <a:lumMod val="75000"/>
                  <a:lumOff val="25000"/>
                </a:schemeClr>
              </a:buClr>
              <a:buFont typeface="Wingdings" panose="05000000000000000000" pitchFamily="2" charset="2"/>
              <a:buChar char="v"/>
            </a:pPr>
            <a:r>
              <a:rPr lang="en-US" sz="2800" dirty="0" smtClean="0"/>
              <a:t>Top Five Need Statements</a:t>
            </a:r>
          </a:p>
          <a:p>
            <a:pPr marL="571500" indent="-571500">
              <a:buClr>
                <a:schemeClr val="accent1">
                  <a:lumMod val="75000"/>
                  <a:lumOff val="25000"/>
                </a:schemeClr>
              </a:buClr>
              <a:buFont typeface="Wingdings" panose="05000000000000000000" pitchFamily="2" charset="2"/>
              <a:buChar char="v"/>
            </a:pPr>
            <a:endParaRPr lang="fa-IR" sz="2800" dirty="0"/>
          </a:p>
        </p:txBody>
      </p:sp>
    </p:spTree>
    <p:extLst>
      <p:ext uri="{BB962C8B-B14F-4D97-AF65-F5344CB8AC3E}">
        <p14:creationId xmlns:p14="http://schemas.microsoft.com/office/powerpoint/2010/main" val="350530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0" y="3910519"/>
            <a:ext cx="12191999" cy="2952318"/>
            <a:chOff x="0" y="3910519"/>
            <a:chExt cx="12191999" cy="2952318"/>
          </a:xfrm>
        </p:grpSpPr>
        <p:grpSp>
          <p:nvGrpSpPr>
            <p:cNvPr id="6" name="Group 5"/>
            <p:cNvGrpSpPr/>
            <p:nvPr/>
          </p:nvGrpSpPr>
          <p:grpSpPr>
            <a:xfrm>
              <a:off x="0" y="3910519"/>
              <a:ext cx="12191999" cy="2952317"/>
              <a:chOff x="0" y="3910519"/>
              <a:chExt cx="12191999" cy="2952317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681376" y="6222756"/>
                <a:ext cx="11510623" cy="640080"/>
              </a:xfrm>
              <a:prstGeom prst="rect">
                <a:avLst/>
              </a:prstGeom>
              <a:gradFill flip="none" rotWithShape="1">
                <a:gsLst>
                  <a:gs pos="0">
                    <a:srgbClr val="0E2B41"/>
                  </a:gs>
                  <a:gs pos="100000">
                    <a:srgbClr val="032239"/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fa-IR" dirty="0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0" y="3910519"/>
                <a:ext cx="3677055" cy="2312237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fa-IR"/>
              </a:p>
            </p:txBody>
          </p:sp>
          <p:pic>
            <p:nvPicPr>
              <p:cNvPr id="10" name="Picture 9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94" t="5910" r="59559" b="13475"/>
              <a:stretch/>
            </p:blipFill>
            <p:spPr>
              <a:xfrm>
                <a:off x="1" y="6222756"/>
                <a:ext cx="681376" cy="640080"/>
              </a:xfrm>
              <a:prstGeom prst="rect">
                <a:avLst/>
              </a:prstGeom>
            </p:spPr>
          </p:pic>
        </p:grp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1375" y="6222757"/>
              <a:ext cx="2747493" cy="640080"/>
            </a:xfrm>
            <a:prstGeom prst="rect">
              <a:avLst/>
            </a:prstGeom>
          </p:spPr>
        </p:pic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1B872-52D6-4494-B842-2A6C959DF1C7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79338" y="100351"/>
            <a:ext cx="8931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Need </a:t>
            </a:r>
            <a:r>
              <a:rPr lang="en-US" b="1" dirty="0" smtClean="0">
                <a:solidFill>
                  <a:schemeClr val="accent1">
                    <a:lumMod val="75000"/>
                    <a:lumOff val="25000"/>
                  </a:schemeClr>
                </a:solidFill>
              </a:rPr>
              <a:t>3</a:t>
            </a:r>
            <a:endParaRPr lang="fa-IR" dirty="0"/>
          </a:p>
        </p:txBody>
      </p:sp>
      <p:sp>
        <p:nvSpPr>
          <p:cNvPr id="12" name="Rectangle 11"/>
          <p:cNvSpPr/>
          <p:nvPr/>
        </p:nvSpPr>
        <p:spPr>
          <a:xfrm>
            <a:off x="3065193" y="469683"/>
            <a:ext cx="4282006" cy="3687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Classification and Applicable Regulations</a:t>
            </a:r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/>
          </p:nvPr>
        </p:nvGraphicFramePr>
        <p:xfrm>
          <a:off x="1140643" y="970962"/>
          <a:ext cx="8107053" cy="170075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76872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0455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73377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03855">
                <a:tc>
                  <a:txBody>
                    <a:bodyPr/>
                    <a:lstStyle/>
                    <a:p>
                      <a:pPr marL="0" marR="0" algn="ctr" defTabSz="457200" rtl="1" eaLnBrk="1" fontAlgn="base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FDA-</a:t>
                      </a:r>
                      <a:r>
                        <a:rPr lang="en-US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CDRH</a:t>
                      </a:r>
                      <a:endParaRPr lang="en-US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defTabSz="457200" rtl="1" eaLnBrk="1" fontAlgn="base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CE</a:t>
                      </a:r>
                    </a:p>
                  </a:txBody>
                  <a:tcPr marL="68580" marR="68580" marT="0" marB="0" anchor="ctr">
                    <a:solidFill>
                      <a:schemeClr val="accent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defTabSz="457200" rtl="1" eaLnBrk="1" fontAlgn="base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HEALTH CANADA </a:t>
                      </a:r>
                    </a:p>
                  </a:txBody>
                  <a:tcPr marL="68580" marR="68580" marT="0" marB="0" anchor="ctr">
                    <a:solidFill>
                      <a:schemeClr val="accent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28927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Device Classification: 1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Product Code</a:t>
                      </a:r>
                      <a:r>
                        <a:rPr lang="en-US" sz="18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: LWH </a:t>
                      </a:r>
                      <a:endParaRPr lang="en-US" sz="18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Regulation Number</a:t>
                      </a:r>
                      <a:r>
                        <a:rPr lang="en-US" sz="18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CFR 880.2740</a:t>
                      </a:r>
                      <a:endParaRPr lang="en-US" sz="18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solidFill>
                      <a:srgbClr val="CCCDC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defTabSz="4572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Device Classification: I</a:t>
                      </a:r>
                    </a:p>
                    <a:p>
                      <a:pPr marL="0" marR="0" algn="ctr" defTabSz="4572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Regulation: </a:t>
                      </a:r>
                    </a:p>
                    <a:p>
                      <a:pPr marL="0" marR="0" algn="ctr" defTabSz="4572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EEC/2017/745</a:t>
                      </a:r>
                    </a:p>
                    <a:p>
                      <a:pPr marL="0" marR="0" algn="ctr" defTabSz="457200" rtl="0" eaLnBrk="1" fontAlgn="base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 defTabSz="4572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Device Classification: I</a:t>
                      </a:r>
                    </a:p>
                    <a:p>
                      <a:pPr marL="0" marR="0" algn="ctr" defTabSz="4572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Regulation: CMDCAS</a:t>
                      </a:r>
                    </a:p>
                    <a:p>
                      <a:pPr marL="0" marR="0" algn="ctr" defTabSz="457200" rtl="0" eaLnBrk="1" fontAlgn="base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14" name="Rectangle 13"/>
          <p:cNvSpPr/>
          <p:nvPr/>
        </p:nvSpPr>
        <p:spPr>
          <a:xfrm>
            <a:off x="1113932" y="3389896"/>
            <a:ext cx="7860385" cy="22609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Need Criteria:</a:t>
            </a:r>
          </a:p>
          <a:p>
            <a:pPr marL="342900" indent="-342900"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The aiming approach should not change the fabrication process of surgical instruments.</a:t>
            </a:r>
          </a:p>
          <a:p>
            <a:pPr marL="342900" indent="-342900"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The aiming approach should be more accurate than these existing approaches. </a:t>
            </a:r>
          </a:p>
          <a:p>
            <a:pPr marL="342900" indent="-342900"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The aiming approach should be easy to use. </a:t>
            </a:r>
          </a:p>
          <a:p>
            <a:pPr marL="342900" indent="-342900"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The aiming approach should be low-cost.</a:t>
            </a:r>
            <a:endParaRPr lang="en-US" b="1" dirty="0">
              <a:latin typeface="Times New Roman" panose="020206030504050203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9699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0" y="3910519"/>
            <a:ext cx="12191999" cy="2952318"/>
            <a:chOff x="0" y="3910519"/>
            <a:chExt cx="12191999" cy="2952318"/>
          </a:xfrm>
        </p:grpSpPr>
        <p:grpSp>
          <p:nvGrpSpPr>
            <p:cNvPr id="6" name="Group 5"/>
            <p:cNvGrpSpPr/>
            <p:nvPr/>
          </p:nvGrpSpPr>
          <p:grpSpPr>
            <a:xfrm>
              <a:off x="0" y="3910519"/>
              <a:ext cx="12191999" cy="2952317"/>
              <a:chOff x="0" y="3910519"/>
              <a:chExt cx="12191999" cy="2952317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681376" y="6222756"/>
                <a:ext cx="11510623" cy="640080"/>
              </a:xfrm>
              <a:prstGeom prst="rect">
                <a:avLst/>
              </a:prstGeom>
              <a:gradFill flip="none" rotWithShape="1">
                <a:gsLst>
                  <a:gs pos="0">
                    <a:srgbClr val="0E2B41"/>
                  </a:gs>
                  <a:gs pos="100000">
                    <a:srgbClr val="032239"/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fa-IR" dirty="0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0" y="3910519"/>
                <a:ext cx="3677055" cy="2312237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fa-IR"/>
              </a:p>
            </p:txBody>
          </p:sp>
          <p:pic>
            <p:nvPicPr>
              <p:cNvPr id="10" name="Picture 9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94" t="5910" r="59559" b="13475"/>
              <a:stretch/>
            </p:blipFill>
            <p:spPr>
              <a:xfrm>
                <a:off x="1" y="6222756"/>
                <a:ext cx="681376" cy="640080"/>
              </a:xfrm>
              <a:prstGeom prst="rect">
                <a:avLst/>
              </a:prstGeom>
            </p:spPr>
          </p:pic>
        </p:grp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1375" y="6222757"/>
              <a:ext cx="2747493" cy="640080"/>
            </a:xfrm>
            <a:prstGeom prst="rect">
              <a:avLst/>
            </a:prstGeom>
          </p:spPr>
        </p:pic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1B872-52D6-4494-B842-2A6C959DF1C7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159925" y="245930"/>
            <a:ext cx="1766830" cy="707886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>
              <a:buClr>
                <a:schemeClr val="accent1">
                  <a:lumMod val="75000"/>
                  <a:lumOff val="25000"/>
                </a:schemeClr>
              </a:buClr>
            </a:pPr>
            <a:r>
              <a:rPr lang="en-US" sz="4000" dirty="0">
                <a:solidFill>
                  <a:srgbClr val="222F6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Need 4: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3F5461E6-F115-4CA8-967C-9716016F5211}"/>
              </a:ext>
            </a:extLst>
          </p:cNvPr>
          <p:cNvSpPr/>
          <p:nvPr/>
        </p:nvSpPr>
        <p:spPr>
          <a:xfrm>
            <a:off x="94268" y="953816"/>
            <a:ext cx="9898144" cy="12778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A way to address </a:t>
            </a: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the lack of immersive simulations 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during</a:t>
            </a: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the training of OR staff, students and residents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, in order to </a:t>
            </a: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accelerate their acquaintance with new instruments/sets and improve both communication and efficiency in the OR.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FF24F2DF-C946-4232-AEA8-B6604668F6A6}"/>
              </a:ext>
            </a:extLst>
          </p:cNvPr>
          <p:cNvSpPr/>
          <p:nvPr/>
        </p:nvSpPr>
        <p:spPr>
          <a:xfrm>
            <a:off x="110231" y="3201224"/>
            <a:ext cx="10120447" cy="32176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20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Problem status:</a:t>
            </a:r>
          </a:p>
          <a:p>
            <a:pPr marL="285750" indent="-285750" algn="just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lot of time is quickly lost in the OR by human errors : bad communication, misunderstanding, bad nursing, technical errors buy surgeon, lack of knowledges, etc.</a:t>
            </a:r>
          </a:p>
          <a:p>
            <a:pPr marL="285750" indent="-285750" algn="just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Contribution margin/hour of op. time = (hospital income generated by a surgical case) – (all variable costs of hospitalization and supply)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62USD/min in OR !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lot of people are quite unexperimented for their first experience in OR.</a:t>
            </a:r>
          </a:p>
          <a:p>
            <a:pPr marL="285750" indent="-285750" algn="just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20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4171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0" y="3910519"/>
            <a:ext cx="12191999" cy="2952318"/>
            <a:chOff x="0" y="3910519"/>
            <a:chExt cx="12191999" cy="2952318"/>
          </a:xfrm>
        </p:grpSpPr>
        <p:grpSp>
          <p:nvGrpSpPr>
            <p:cNvPr id="6" name="Group 5"/>
            <p:cNvGrpSpPr/>
            <p:nvPr/>
          </p:nvGrpSpPr>
          <p:grpSpPr>
            <a:xfrm>
              <a:off x="0" y="3910519"/>
              <a:ext cx="12191999" cy="2952317"/>
              <a:chOff x="0" y="3910519"/>
              <a:chExt cx="12191999" cy="2952317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681376" y="6222756"/>
                <a:ext cx="11510623" cy="640080"/>
              </a:xfrm>
              <a:prstGeom prst="rect">
                <a:avLst/>
              </a:prstGeom>
              <a:gradFill flip="none" rotWithShape="1">
                <a:gsLst>
                  <a:gs pos="0">
                    <a:srgbClr val="0E2B41"/>
                  </a:gs>
                  <a:gs pos="100000">
                    <a:srgbClr val="032239"/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fa-IR" dirty="0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0" y="3910519"/>
                <a:ext cx="3677055" cy="2312237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fa-IR"/>
              </a:p>
            </p:txBody>
          </p:sp>
          <p:pic>
            <p:nvPicPr>
              <p:cNvPr id="10" name="Picture 9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94" t="5910" r="59559" b="13475"/>
              <a:stretch/>
            </p:blipFill>
            <p:spPr>
              <a:xfrm>
                <a:off x="1" y="6222756"/>
                <a:ext cx="681376" cy="640080"/>
              </a:xfrm>
              <a:prstGeom prst="rect">
                <a:avLst/>
              </a:prstGeom>
            </p:spPr>
          </p:pic>
        </p:grp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1375" y="6222757"/>
              <a:ext cx="2747493" cy="640080"/>
            </a:xfrm>
            <a:prstGeom prst="rect">
              <a:avLst/>
            </a:prstGeom>
          </p:spPr>
        </p:pic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1B872-52D6-4494-B842-2A6C959DF1C7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4426690" y="452014"/>
            <a:ext cx="2218877" cy="39908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2000" b="1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Existing Solutions</a:t>
            </a:r>
            <a:endParaRPr lang="fa-IR" sz="2000" b="1" dirty="0">
              <a:latin typeface="Times New Roman" panose="020206030504050203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9911" y="0"/>
            <a:ext cx="8931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Need </a:t>
            </a:r>
            <a:r>
              <a:rPr lang="en-US" b="1" dirty="0" smtClean="0">
                <a:solidFill>
                  <a:schemeClr val="accent1">
                    <a:lumMod val="75000"/>
                    <a:lumOff val="25000"/>
                  </a:schemeClr>
                </a:solidFill>
              </a:rPr>
              <a:t>4</a:t>
            </a:r>
            <a:endParaRPr lang="fa-IR" dirty="0"/>
          </a:p>
        </p:txBody>
      </p:sp>
      <p:sp>
        <p:nvSpPr>
          <p:cNvPr id="14" name="TextBox 16">
            <a:extLst>
              <a:ext uri="{FF2B5EF4-FFF2-40B4-BE49-F238E27FC236}">
                <a16:creationId xmlns="" xmlns:a16="http://schemas.microsoft.com/office/drawing/2014/main" id="{D9E34A20-AB4C-4699-BB97-3B4B308788E6}"/>
              </a:ext>
            </a:extLst>
          </p:cNvPr>
          <p:cNvSpPr txBox="1"/>
          <p:nvPr/>
        </p:nvSpPr>
        <p:spPr>
          <a:xfrm>
            <a:off x="69910" y="970617"/>
            <a:ext cx="9826258" cy="372409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342900" indent="-342900"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US" sz="2400" dirty="0">
                <a:cs typeface="Times New Roman" panose="02020603050405020304" pitchFamily="18" charset="0"/>
              </a:rPr>
              <a:t>Longer </a:t>
            </a:r>
            <a:r>
              <a:rPr lang="en-US" sz="2800" dirty="0">
                <a:cs typeface="Times New Roman" panose="02020603050405020304" pitchFamily="18" charset="0"/>
              </a:rPr>
              <a:t>formations for people in OR : surgeons, anesthetists, specialized nurses, …</a:t>
            </a:r>
            <a:endParaRPr lang="en-US" sz="2800" dirty="0"/>
          </a:p>
          <a:p>
            <a:pPr>
              <a:buClr>
                <a:srgbClr val="C00000"/>
              </a:buClr>
            </a:pPr>
            <a:endParaRPr lang="en-US" sz="2800" dirty="0"/>
          </a:p>
          <a:p>
            <a:pPr>
              <a:buClr>
                <a:srgbClr val="C00000"/>
              </a:buClr>
            </a:pPr>
            <a:endParaRPr lang="en-US" sz="2800" dirty="0"/>
          </a:p>
          <a:p>
            <a:pPr marL="342900" indent="-342900"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US" sz="2800" dirty="0">
                <a:cs typeface="Times New Roman" panose="02020603050405020304" pitchFamily="18" charset="0"/>
              </a:rPr>
              <a:t>An immersive training could be a key step to avoid misunderstanding problems, accelerate the formation and make it more efficient when they work in OR for real.</a:t>
            </a:r>
          </a:p>
          <a:p>
            <a:pPr marL="342900" indent="-342900">
              <a:buClr>
                <a:srgbClr val="C00000"/>
              </a:buClr>
              <a:buFont typeface="Wingdings" panose="05000000000000000000" pitchFamily="2" charset="2"/>
              <a:buChar char="Ø"/>
            </a:pPr>
            <a:endParaRPr lang="en-US" sz="2000" dirty="0"/>
          </a:p>
          <a:p>
            <a:pPr marL="342900" indent="-342900">
              <a:buClr>
                <a:srgbClr val="C00000"/>
              </a:buClr>
              <a:buFont typeface="Wingdings" panose="05000000000000000000" pitchFamily="2" charset="2"/>
              <a:buChar char="Ø"/>
            </a:pPr>
            <a:endParaRPr lang="fa-IR" sz="2000" dirty="0"/>
          </a:p>
        </p:txBody>
      </p:sp>
    </p:spTree>
    <p:extLst>
      <p:ext uri="{BB962C8B-B14F-4D97-AF65-F5344CB8AC3E}">
        <p14:creationId xmlns:p14="http://schemas.microsoft.com/office/powerpoint/2010/main" val="3344666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0" y="3910519"/>
            <a:ext cx="12191999" cy="2952318"/>
            <a:chOff x="0" y="3910519"/>
            <a:chExt cx="12191999" cy="2952318"/>
          </a:xfrm>
        </p:grpSpPr>
        <p:grpSp>
          <p:nvGrpSpPr>
            <p:cNvPr id="6" name="Group 5"/>
            <p:cNvGrpSpPr/>
            <p:nvPr/>
          </p:nvGrpSpPr>
          <p:grpSpPr>
            <a:xfrm>
              <a:off x="0" y="3910519"/>
              <a:ext cx="12191999" cy="2952317"/>
              <a:chOff x="0" y="3910519"/>
              <a:chExt cx="12191999" cy="2952317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681376" y="6222756"/>
                <a:ext cx="11510623" cy="640080"/>
              </a:xfrm>
              <a:prstGeom prst="rect">
                <a:avLst/>
              </a:prstGeom>
              <a:gradFill flip="none" rotWithShape="1">
                <a:gsLst>
                  <a:gs pos="0">
                    <a:srgbClr val="0E2B41"/>
                  </a:gs>
                  <a:gs pos="100000">
                    <a:srgbClr val="032239"/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fa-IR" dirty="0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0" y="3910519"/>
                <a:ext cx="3677055" cy="2312237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fa-IR"/>
              </a:p>
            </p:txBody>
          </p:sp>
          <p:pic>
            <p:nvPicPr>
              <p:cNvPr id="10" name="Picture 9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94" t="5910" r="59559" b="13475"/>
              <a:stretch/>
            </p:blipFill>
            <p:spPr>
              <a:xfrm>
                <a:off x="1" y="6222756"/>
                <a:ext cx="681376" cy="640080"/>
              </a:xfrm>
              <a:prstGeom prst="rect">
                <a:avLst/>
              </a:prstGeom>
            </p:spPr>
          </p:pic>
        </p:grp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1375" y="6222757"/>
              <a:ext cx="2747493" cy="640080"/>
            </a:xfrm>
            <a:prstGeom prst="rect">
              <a:avLst/>
            </a:prstGeom>
          </p:spPr>
        </p:pic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1B872-52D6-4494-B842-2A6C959DF1C7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69911" y="0"/>
            <a:ext cx="8931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Need </a:t>
            </a:r>
            <a:r>
              <a:rPr lang="en-US" b="1" dirty="0" smtClean="0">
                <a:solidFill>
                  <a:schemeClr val="accent1">
                    <a:lumMod val="75000"/>
                    <a:lumOff val="25000"/>
                  </a:schemeClr>
                </a:solidFill>
              </a:rPr>
              <a:t>4</a:t>
            </a:r>
            <a:endParaRPr lang="fa-IR" dirty="0"/>
          </a:p>
        </p:txBody>
      </p:sp>
      <p:sp>
        <p:nvSpPr>
          <p:cNvPr id="12" name="TextBox 11"/>
          <p:cNvSpPr txBox="1"/>
          <p:nvPr/>
        </p:nvSpPr>
        <p:spPr>
          <a:xfrm>
            <a:off x="3863023" y="369332"/>
            <a:ext cx="2957797" cy="40011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2000" b="1" dirty="0"/>
              <a:t>Market and Competitors</a:t>
            </a:r>
            <a:endParaRPr lang="fa-IR" sz="2000" b="1" dirty="0"/>
          </a:p>
        </p:txBody>
      </p:sp>
      <p:sp>
        <p:nvSpPr>
          <p:cNvPr id="13" name="TextBox 16">
            <a:extLst>
              <a:ext uri="{FF2B5EF4-FFF2-40B4-BE49-F238E27FC236}">
                <a16:creationId xmlns="" xmlns:a16="http://schemas.microsoft.com/office/drawing/2014/main" id="{B2F25A53-C6F2-49D1-93D5-F1CC9FE0EF33}"/>
              </a:ext>
            </a:extLst>
          </p:cNvPr>
          <p:cNvSpPr txBox="1"/>
          <p:nvPr/>
        </p:nvSpPr>
        <p:spPr>
          <a:xfrm>
            <a:off x="69911" y="970618"/>
            <a:ext cx="4996942" cy="532453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342900" indent="-342900"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US" sz="2000" dirty="0"/>
              <a:t>Immersive training with virtual reality more and more present, especially for surgeons.</a:t>
            </a:r>
          </a:p>
          <a:p>
            <a:pPr marL="342900" indent="-342900">
              <a:buClr>
                <a:srgbClr val="C00000"/>
              </a:buClr>
              <a:buFont typeface="Wingdings" panose="05000000000000000000" pitchFamily="2" charset="2"/>
              <a:buChar char="Ø"/>
            </a:pPr>
            <a:endParaRPr lang="en-US" sz="2000" dirty="0"/>
          </a:p>
          <a:p>
            <a:pPr marL="342900" indent="-342900"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US" sz="2000" dirty="0"/>
              <a:t>E.g.: </a:t>
            </a:r>
            <a:r>
              <a:rPr lang="en-US" sz="2000" dirty="0" err="1"/>
              <a:t>UbiSim</a:t>
            </a:r>
            <a:r>
              <a:rPr lang="en-US" sz="2000" dirty="0"/>
              <a:t> is a new swiss startup for nurse training in VR.</a:t>
            </a:r>
          </a:p>
          <a:p>
            <a:pPr marL="342900" indent="-342900">
              <a:buClr>
                <a:srgbClr val="C00000"/>
              </a:buClr>
              <a:buFont typeface="Wingdings" panose="05000000000000000000" pitchFamily="2" charset="2"/>
              <a:buChar char="Ø"/>
            </a:pPr>
            <a:endParaRPr lang="en-US" sz="2000" dirty="0"/>
          </a:p>
          <a:p>
            <a:pPr marL="342900" indent="-342900"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US" sz="2000" dirty="0"/>
              <a:t>Otherwise, the offer for immersive training is quite limited for the rest of the staff.</a:t>
            </a:r>
          </a:p>
          <a:p>
            <a:pPr marL="342900" indent="-342900">
              <a:buClr>
                <a:srgbClr val="C00000"/>
              </a:buClr>
              <a:buFont typeface="Wingdings" panose="05000000000000000000" pitchFamily="2" charset="2"/>
              <a:buChar char="Ø"/>
            </a:pPr>
            <a:endParaRPr lang="en-US" sz="2000" dirty="0"/>
          </a:p>
          <a:p>
            <a:pPr marL="342900" indent="-342900"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US" sz="2000" dirty="0"/>
              <a:t>Also limited in places where to train : simulation centers not in every medicine school.</a:t>
            </a:r>
          </a:p>
          <a:p>
            <a:pPr marL="342900" indent="-342900">
              <a:buClr>
                <a:srgbClr val="C00000"/>
              </a:buClr>
              <a:buFont typeface="Wingdings" panose="05000000000000000000" pitchFamily="2" charset="2"/>
              <a:buChar char="Ø"/>
            </a:pPr>
            <a:endParaRPr lang="en-US" sz="2000" dirty="0"/>
          </a:p>
          <a:p>
            <a:pPr>
              <a:buClr>
                <a:srgbClr val="C00000"/>
              </a:buClr>
            </a:pPr>
            <a:endParaRPr lang="en-US" sz="2000" dirty="0"/>
          </a:p>
          <a:p>
            <a:pPr marL="342900" indent="-342900">
              <a:buClr>
                <a:srgbClr val="C00000"/>
              </a:buClr>
              <a:buFont typeface="Wingdings" panose="05000000000000000000" pitchFamily="2" charset="2"/>
              <a:buChar char="Ø"/>
            </a:pPr>
            <a:endParaRPr lang="en-US" sz="2000" dirty="0"/>
          </a:p>
          <a:p>
            <a:pPr marL="342900" indent="-342900">
              <a:buClr>
                <a:srgbClr val="C00000"/>
              </a:buClr>
              <a:buFont typeface="Wingdings" panose="05000000000000000000" pitchFamily="2" charset="2"/>
              <a:buChar char="Ø"/>
            </a:pPr>
            <a:endParaRPr lang="fa-IR" sz="2000" dirty="0"/>
          </a:p>
        </p:txBody>
      </p:sp>
      <p:pic>
        <p:nvPicPr>
          <p:cNvPr id="14" name="Picture 2" descr="Virtual Reality Could Keep You From Being a Surgical ...">
            <a:extLst>
              <a:ext uri="{FF2B5EF4-FFF2-40B4-BE49-F238E27FC236}">
                <a16:creationId xmlns="" xmlns:a16="http://schemas.microsoft.com/office/drawing/2014/main" id="{F2A597C8-D5E3-4A1F-969E-A2BC319981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4122" y="3475997"/>
            <a:ext cx="3574915" cy="239039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Résultats de recherche d'images pour « ubisim »">
            <a:extLst>
              <a:ext uri="{FF2B5EF4-FFF2-40B4-BE49-F238E27FC236}">
                <a16:creationId xmlns="" xmlns:a16="http://schemas.microsoft.com/office/drawing/2014/main" id="{C703DB74-E021-4C84-AA49-DA020101B1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4122" y="970618"/>
            <a:ext cx="4558966" cy="238585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5355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0" y="3910519"/>
            <a:ext cx="12191999" cy="2952318"/>
            <a:chOff x="0" y="3910519"/>
            <a:chExt cx="12191999" cy="2952318"/>
          </a:xfrm>
        </p:grpSpPr>
        <p:grpSp>
          <p:nvGrpSpPr>
            <p:cNvPr id="6" name="Group 5"/>
            <p:cNvGrpSpPr/>
            <p:nvPr/>
          </p:nvGrpSpPr>
          <p:grpSpPr>
            <a:xfrm>
              <a:off x="0" y="3910519"/>
              <a:ext cx="12191999" cy="2952317"/>
              <a:chOff x="0" y="3910519"/>
              <a:chExt cx="12191999" cy="2952317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681376" y="6222756"/>
                <a:ext cx="11510623" cy="640080"/>
              </a:xfrm>
              <a:prstGeom prst="rect">
                <a:avLst/>
              </a:prstGeom>
              <a:gradFill flip="none" rotWithShape="1">
                <a:gsLst>
                  <a:gs pos="0">
                    <a:srgbClr val="0E2B41"/>
                  </a:gs>
                  <a:gs pos="100000">
                    <a:srgbClr val="032239"/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fa-IR" dirty="0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0" y="3910519"/>
                <a:ext cx="3677055" cy="2312237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fa-IR" dirty="0"/>
              </a:p>
            </p:txBody>
          </p:sp>
          <p:pic>
            <p:nvPicPr>
              <p:cNvPr id="10" name="Picture 9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94" t="5910" r="59559" b="13475"/>
              <a:stretch/>
            </p:blipFill>
            <p:spPr>
              <a:xfrm>
                <a:off x="1" y="6222756"/>
                <a:ext cx="681376" cy="640080"/>
              </a:xfrm>
              <a:prstGeom prst="rect">
                <a:avLst/>
              </a:prstGeom>
            </p:spPr>
          </p:pic>
        </p:grp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1375" y="6222757"/>
              <a:ext cx="2747493" cy="640080"/>
            </a:xfrm>
            <a:prstGeom prst="rect">
              <a:avLst/>
            </a:prstGeom>
          </p:spPr>
        </p:pic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1B872-52D6-4494-B842-2A6C959DF1C7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79338" y="100351"/>
            <a:ext cx="8931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Need </a:t>
            </a:r>
            <a:r>
              <a:rPr lang="en-US" b="1" dirty="0" smtClean="0">
                <a:solidFill>
                  <a:schemeClr val="accent1">
                    <a:lumMod val="75000"/>
                    <a:lumOff val="25000"/>
                  </a:schemeClr>
                </a:solidFill>
              </a:rPr>
              <a:t>4</a:t>
            </a:r>
            <a:endParaRPr lang="fa-IR" dirty="0"/>
          </a:p>
        </p:txBody>
      </p:sp>
      <p:sp>
        <p:nvSpPr>
          <p:cNvPr id="12" name="Rectangle 11"/>
          <p:cNvSpPr/>
          <p:nvPr/>
        </p:nvSpPr>
        <p:spPr>
          <a:xfrm>
            <a:off x="3065193" y="469683"/>
            <a:ext cx="4282006" cy="3687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Classification and Applicable Regulations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139A7CDA-5235-4FF9-9AF1-67D1086AC0DC}"/>
              </a:ext>
            </a:extLst>
          </p:cNvPr>
          <p:cNvSpPr/>
          <p:nvPr/>
        </p:nvSpPr>
        <p:spPr>
          <a:xfrm>
            <a:off x="110231" y="3201224"/>
            <a:ext cx="9476221" cy="35691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20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Need criteria:</a:t>
            </a:r>
          </a:p>
          <a:p>
            <a:pPr marL="285750" indent="-285750" algn="just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Should be easy to use by anyone, from every background (surgeon, nurse,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anesthesist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etc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…).</a:t>
            </a:r>
          </a:p>
          <a:p>
            <a:pPr marL="285750" indent="-285750" algn="just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Should have a voice recognition system to interact directly with supervisor of the training or with the trainer.</a:t>
            </a:r>
          </a:p>
          <a:p>
            <a:pPr marL="285750" indent="-285750" algn="just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Should have an interface using more Augmented Reality than Virtual Reality, to be more realistic.</a:t>
            </a:r>
          </a:p>
          <a:p>
            <a:pPr marL="285750" indent="-285750" algn="just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20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414582"/>
              </p:ext>
            </p:extLst>
          </p:nvPr>
        </p:nvGraphicFramePr>
        <p:xfrm>
          <a:off x="1140643" y="970962"/>
          <a:ext cx="8107053" cy="170075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768720"/>
                <a:gridCol w="2604559"/>
                <a:gridCol w="2733774"/>
              </a:tblGrid>
              <a:tr h="303855">
                <a:tc>
                  <a:txBody>
                    <a:bodyPr/>
                    <a:lstStyle/>
                    <a:p>
                      <a:pPr marL="0" marR="0" algn="ctr" defTabSz="457200" rtl="1" eaLnBrk="1" fontAlgn="base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FDA-</a:t>
                      </a:r>
                      <a:r>
                        <a:rPr lang="en-US" sz="1800" b="1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CDRH</a:t>
                      </a:r>
                      <a:endParaRPr lang="en-US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defTabSz="457200" rtl="1" eaLnBrk="1" fontAlgn="base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CE</a:t>
                      </a:r>
                    </a:p>
                  </a:txBody>
                  <a:tcPr marL="68580" marR="68580" marT="0" marB="0" anchor="ctr">
                    <a:solidFill>
                      <a:schemeClr val="accent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defTabSz="457200" rtl="1" eaLnBrk="1" fontAlgn="base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HEALTH CANADA </a:t>
                      </a:r>
                    </a:p>
                  </a:txBody>
                  <a:tcPr marL="68580" marR="68580" marT="0" marB="0" anchor="ctr">
                    <a:solidFill>
                      <a:schemeClr val="accent1">
                        <a:lumMod val="75000"/>
                        <a:lumOff val="25000"/>
                      </a:schemeClr>
                    </a:solidFill>
                  </a:tcPr>
                </a:tc>
              </a:tr>
              <a:tr h="128927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Unclassified</a:t>
                      </a:r>
                      <a:endParaRPr lang="en-US" sz="18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solidFill>
                      <a:srgbClr val="CCCDC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defTabSz="4572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Device </a:t>
                      </a:r>
                      <a:r>
                        <a:rPr lang="en-US" sz="18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Classification: I Regulation</a:t>
                      </a:r>
                      <a:r>
                        <a:rPr lang="en-US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</a:p>
                    <a:p>
                      <a:pPr marL="0" marR="0" algn="ctr" defTabSz="4572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EEC/2017/745</a:t>
                      </a:r>
                    </a:p>
                    <a:p>
                      <a:pPr marL="0" marR="0" algn="ctr" defTabSz="457200" rtl="0" eaLnBrk="1" fontAlgn="base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 defTabSz="4572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Device </a:t>
                      </a:r>
                      <a:r>
                        <a:rPr lang="en-US" sz="18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Classification: I</a:t>
                      </a:r>
                      <a:endParaRPr lang="en-US" sz="18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algn="ctr" defTabSz="4572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Regulation: CMDCAS</a:t>
                      </a:r>
                      <a:endParaRPr lang="en-US" sz="18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algn="ctr" defTabSz="457200" rtl="0" eaLnBrk="1" fontAlgn="base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92464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0" y="3910519"/>
            <a:ext cx="12191999" cy="2952318"/>
            <a:chOff x="0" y="3910519"/>
            <a:chExt cx="12191999" cy="2952318"/>
          </a:xfrm>
        </p:grpSpPr>
        <p:grpSp>
          <p:nvGrpSpPr>
            <p:cNvPr id="6" name="Group 5"/>
            <p:cNvGrpSpPr/>
            <p:nvPr/>
          </p:nvGrpSpPr>
          <p:grpSpPr>
            <a:xfrm>
              <a:off x="0" y="3910519"/>
              <a:ext cx="12191999" cy="2952317"/>
              <a:chOff x="0" y="3910519"/>
              <a:chExt cx="12191999" cy="2952317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681376" y="6222756"/>
                <a:ext cx="11510623" cy="640080"/>
              </a:xfrm>
              <a:prstGeom prst="rect">
                <a:avLst/>
              </a:prstGeom>
              <a:gradFill flip="none" rotWithShape="1">
                <a:gsLst>
                  <a:gs pos="0">
                    <a:srgbClr val="0E2B41"/>
                  </a:gs>
                  <a:gs pos="100000">
                    <a:srgbClr val="032239"/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fa-IR" dirty="0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0" y="3910519"/>
                <a:ext cx="3677055" cy="2312237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fa-IR"/>
              </a:p>
            </p:txBody>
          </p:sp>
          <p:pic>
            <p:nvPicPr>
              <p:cNvPr id="10" name="Picture 9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94" t="5910" r="59559" b="13475"/>
              <a:stretch/>
            </p:blipFill>
            <p:spPr>
              <a:xfrm>
                <a:off x="1" y="6222756"/>
                <a:ext cx="681376" cy="640080"/>
              </a:xfrm>
              <a:prstGeom prst="rect">
                <a:avLst/>
              </a:prstGeom>
            </p:spPr>
          </p:pic>
        </p:grp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1375" y="6222757"/>
              <a:ext cx="2747493" cy="640080"/>
            </a:xfrm>
            <a:prstGeom prst="rect">
              <a:avLst/>
            </a:prstGeom>
          </p:spPr>
        </p:pic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1B872-52D6-4494-B842-2A6C959DF1C7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159925" y="245930"/>
            <a:ext cx="1766830" cy="707886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>
              <a:buClr>
                <a:schemeClr val="accent1">
                  <a:lumMod val="75000"/>
                  <a:lumOff val="25000"/>
                </a:schemeClr>
              </a:buClr>
            </a:pPr>
            <a:r>
              <a:rPr lang="en-US" sz="4000" dirty="0">
                <a:solidFill>
                  <a:srgbClr val="222F6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Need </a:t>
            </a:r>
            <a:r>
              <a:rPr lang="en-US" sz="4000" dirty="0" smtClean="0">
                <a:solidFill>
                  <a:srgbClr val="222F6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5:</a:t>
            </a:r>
            <a:endParaRPr lang="en-US" sz="4000" dirty="0">
              <a:solidFill>
                <a:srgbClr val="222F6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10231" y="2692259"/>
            <a:ext cx="10755983" cy="34336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2000" b="1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Disease </a:t>
            </a:r>
            <a:r>
              <a:rPr lang="en-US" sz="2000" b="1" dirty="0" smtClean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status:</a:t>
            </a:r>
          </a:p>
          <a:p>
            <a:pPr marL="342900" indent="-342900" algn="just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CA" sz="2000" dirty="0" smtClean="0"/>
              <a:t>Coronary </a:t>
            </a:r>
            <a:r>
              <a:rPr lang="en-CA" sz="2000" dirty="0"/>
              <a:t>artery </a:t>
            </a:r>
            <a:r>
              <a:rPr lang="en-CA" sz="2000" dirty="0" smtClean="0"/>
              <a:t>diseases </a:t>
            </a:r>
            <a:r>
              <a:rPr lang="en-CA" sz="2000" dirty="0"/>
              <a:t>(also known as </a:t>
            </a:r>
            <a:r>
              <a:rPr lang="en-CA" sz="2000" dirty="0" smtClean="0"/>
              <a:t>CADs) are </a:t>
            </a:r>
            <a:r>
              <a:rPr lang="en-CA" sz="2000" dirty="0"/>
              <a:t>responsible for nearly 1.5 million heart attack each year in the US </a:t>
            </a:r>
            <a:r>
              <a:rPr lang="en-CA" sz="2000" dirty="0" smtClean="0"/>
              <a:t>alone. </a:t>
            </a:r>
            <a:r>
              <a:rPr lang="en-CA" sz="2000" dirty="0"/>
              <a:t>Currently, 40 percent of the American population are suffering from a form of cardiovascular diseases. This number is projected to rise up to 46 percent by </a:t>
            </a:r>
            <a:r>
              <a:rPr lang="en-CA" sz="2000" dirty="0" smtClean="0"/>
              <a:t>2035 </a:t>
            </a:r>
          </a:p>
          <a:p>
            <a:pPr marL="342900" indent="-342900" algn="just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CA" sz="2000" dirty="0"/>
              <a:t>CAD</a:t>
            </a:r>
            <a:r>
              <a:rPr lang="en-CA" sz="2000" dirty="0" smtClean="0"/>
              <a:t> </a:t>
            </a:r>
            <a:r>
              <a:rPr lang="en-CA" sz="2000" dirty="0"/>
              <a:t>is caused by the build-up of cholesterol </a:t>
            </a:r>
            <a:r>
              <a:rPr lang="en-CA" sz="2000" dirty="0" smtClean="0"/>
              <a:t>deposits(plaque) </a:t>
            </a:r>
            <a:r>
              <a:rPr lang="en-CA" sz="2000" dirty="0"/>
              <a:t>in the wall of the coronary </a:t>
            </a:r>
            <a:r>
              <a:rPr lang="en-CA" sz="2000" dirty="0" smtClean="0"/>
              <a:t>arteries</a:t>
            </a:r>
          </a:p>
          <a:p>
            <a:pPr marL="342900" indent="-342900" algn="just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CA" sz="2000" dirty="0"/>
              <a:t>Hardened plaque narrows the coronary arteries and reduces the flow of oxygen-rich blood to the </a:t>
            </a:r>
            <a:r>
              <a:rPr lang="en-CA" sz="2000" dirty="0" smtClean="0"/>
              <a:t>heart</a:t>
            </a:r>
          </a:p>
          <a:p>
            <a:pPr marL="342900" indent="-342900" algn="just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CA" sz="2000" dirty="0"/>
              <a:t>Coronary artery disease often results in heart attack (myocardial infarction) or chest pain (angina pectoris)</a:t>
            </a:r>
            <a:r>
              <a:rPr lang="en-CA" sz="2000" dirty="0" smtClean="0"/>
              <a:t> 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10231" y="793802"/>
            <a:ext cx="1059163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A better way to </a:t>
            </a: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distinguish vessels that need to undergo Surgery in pre-operative imaging for the percutaneous coronary intervention (PCI) or coronary artery bypass graft (CABG) procedure, 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in order to </a:t>
            </a: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speed up diagnosis, and to increase the accuracy of medical professionals in emergency cases.</a:t>
            </a:r>
          </a:p>
        </p:txBody>
      </p:sp>
    </p:spTree>
    <p:extLst>
      <p:ext uri="{BB962C8B-B14F-4D97-AF65-F5344CB8AC3E}">
        <p14:creationId xmlns:p14="http://schemas.microsoft.com/office/powerpoint/2010/main" val="4236170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0" y="3910519"/>
            <a:ext cx="12191999" cy="2952318"/>
            <a:chOff x="0" y="3910519"/>
            <a:chExt cx="12191999" cy="2952318"/>
          </a:xfrm>
        </p:grpSpPr>
        <p:grpSp>
          <p:nvGrpSpPr>
            <p:cNvPr id="6" name="Group 5"/>
            <p:cNvGrpSpPr/>
            <p:nvPr/>
          </p:nvGrpSpPr>
          <p:grpSpPr>
            <a:xfrm>
              <a:off x="0" y="3910519"/>
              <a:ext cx="12191999" cy="2952317"/>
              <a:chOff x="0" y="3910519"/>
              <a:chExt cx="12191999" cy="2952317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681376" y="6222756"/>
                <a:ext cx="11510623" cy="640080"/>
              </a:xfrm>
              <a:prstGeom prst="rect">
                <a:avLst/>
              </a:prstGeom>
              <a:gradFill flip="none" rotWithShape="1">
                <a:gsLst>
                  <a:gs pos="0">
                    <a:srgbClr val="0E2B41"/>
                  </a:gs>
                  <a:gs pos="100000">
                    <a:srgbClr val="032239"/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fa-IR" dirty="0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0" y="3910519"/>
                <a:ext cx="3677055" cy="2312237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fa-IR"/>
              </a:p>
            </p:txBody>
          </p:sp>
          <p:pic>
            <p:nvPicPr>
              <p:cNvPr id="10" name="Picture 9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94" t="5910" r="59559" b="13475"/>
              <a:stretch/>
            </p:blipFill>
            <p:spPr>
              <a:xfrm>
                <a:off x="1" y="6222756"/>
                <a:ext cx="681376" cy="640080"/>
              </a:xfrm>
              <a:prstGeom prst="rect">
                <a:avLst/>
              </a:prstGeom>
            </p:spPr>
          </p:pic>
        </p:grp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1375" y="6222757"/>
              <a:ext cx="2747493" cy="640080"/>
            </a:xfrm>
            <a:prstGeom prst="rect">
              <a:avLst/>
            </a:prstGeom>
          </p:spPr>
        </p:pic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1B872-52D6-4494-B842-2A6C959DF1C7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3656064" y="452014"/>
            <a:ext cx="3760132" cy="39908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2000" b="1" dirty="0" smtClean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Existing </a:t>
            </a:r>
            <a:r>
              <a:rPr lang="en-US" sz="2000" b="1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Treatment and Problem</a:t>
            </a:r>
            <a:endParaRPr lang="fa-IR" sz="2000" b="1" dirty="0">
              <a:latin typeface="Times New Roman" panose="020206030504050203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9911" y="0"/>
            <a:ext cx="8931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Need </a:t>
            </a:r>
            <a:r>
              <a:rPr lang="en-US" b="1" dirty="0" smtClean="0">
                <a:solidFill>
                  <a:schemeClr val="accent1">
                    <a:lumMod val="75000"/>
                    <a:lumOff val="25000"/>
                  </a:schemeClr>
                </a:solidFill>
              </a:rPr>
              <a:t>5</a:t>
            </a:r>
            <a:endParaRPr lang="fa-IR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7150" y="2817259"/>
            <a:ext cx="3657600" cy="282826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3" name="TextBox 12"/>
          <p:cNvSpPr txBox="1"/>
          <p:nvPr/>
        </p:nvSpPr>
        <p:spPr>
          <a:xfrm>
            <a:off x="103238" y="3246351"/>
            <a:ext cx="7440561" cy="286232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342900" indent="-342900"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CA" sz="2000" dirty="0" smtClean="0"/>
              <a:t>The </a:t>
            </a:r>
            <a:r>
              <a:rPr lang="en-CA" sz="2000" dirty="0"/>
              <a:t>diagnosis is not always easy to </a:t>
            </a:r>
            <a:r>
              <a:rPr lang="en-CA" sz="2000" dirty="0" smtClean="0"/>
              <a:t>emit</a:t>
            </a:r>
          </a:p>
          <a:p>
            <a:pPr marL="342900" indent="-342900">
              <a:buClr>
                <a:srgbClr val="C00000"/>
              </a:buClr>
              <a:buFont typeface="Wingdings" panose="05000000000000000000" pitchFamily="2" charset="2"/>
              <a:buChar char="Ø"/>
            </a:pPr>
            <a:endParaRPr lang="en-CA" sz="2000" dirty="0" smtClean="0"/>
          </a:p>
          <a:p>
            <a:pPr marL="342900" indent="-342900"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CA" sz="2000" dirty="0"/>
              <a:t>One of the common way is cardiac </a:t>
            </a:r>
            <a:r>
              <a:rPr lang="en-CA" sz="2000" dirty="0" smtClean="0"/>
              <a:t>catheterization. </a:t>
            </a:r>
            <a:r>
              <a:rPr lang="en-CA" sz="2000" dirty="0"/>
              <a:t>repeating these tests carry some risk to the arteries and the kidneys</a:t>
            </a:r>
            <a:r>
              <a:rPr lang="en-US" sz="2000" dirty="0"/>
              <a:t> due to dye </a:t>
            </a:r>
            <a:r>
              <a:rPr lang="en-US" sz="2000" dirty="0" smtClean="0"/>
              <a:t>injection</a:t>
            </a:r>
          </a:p>
          <a:p>
            <a:pPr marL="342900" indent="-342900">
              <a:buClr>
                <a:srgbClr val="C00000"/>
              </a:buClr>
              <a:buFont typeface="Wingdings" panose="05000000000000000000" pitchFamily="2" charset="2"/>
              <a:buChar char="Ø"/>
            </a:pPr>
            <a:endParaRPr lang="en-US" sz="2000" dirty="0" smtClean="0"/>
          </a:p>
          <a:p>
            <a:pPr marL="342900" indent="-342900"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CA" sz="2000" dirty="0"/>
              <a:t>CT angiogram is another way to assess blood flow in the heart </a:t>
            </a:r>
            <a:r>
              <a:rPr lang="en-CA" sz="2000" dirty="0" smtClean="0"/>
              <a:t>arteries. </a:t>
            </a:r>
            <a:r>
              <a:rPr lang="en-CA" sz="2000" dirty="0"/>
              <a:t>Exposure to radiation and the use of dye </a:t>
            </a:r>
            <a:r>
              <a:rPr lang="en-CA" sz="2000" dirty="0" smtClean="0"/>
              <a:t>that can </a:t>
            </a:r>
            <a:r>
              <a:rPr lang="en-CA" sz="2000" dirty="0"/>
              <a:t>stress the kidneys</a:t>
            </a:r>
            <a:r>
              <a:rPr lang="en-US" sz="2000" dirty="0"/>
              <a:t> are downside of this </a:t>
            </a:r>
            <a:r>
              <a:rPr lang="en-US" sz="2000" dirty="0" smtClean="0"/>
              <a:t>method</a:t>
            </a:r>
            <a:endParaRPr lang="fa-IR" sz="2000" dirty="0"/>
          </a:p>
        </p:txBody>
      </p:sp>
      <p:sp>
        <p:nvSpPr>
          <p:cNvPr id="14" name="Rectangle 13"/>
          <p:cNvSpPr/>
          <p:nvPr/>
        </p:nvSpPr>
        <p:spPr>
          <a:xfrm>
            <a:off x="99460" y="972255"/>
            <a:ext cx="1087334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000" dirty="0"/>
              <a:t>Some </a:t>
            </a:r>
            <a:r>
              <a:rPr lang="en-CA" sz="2000" dirty="0" smtClean="0"/>
              <a:t>patients will </a:t>
            </a:r>
            <a:r>
              <a:rPr lang="en-CA" sz="2000" dirty="0"/>
              <a:t>require invasive treatments such as percutaneous coronary </a:t>
            </a:r>
            <a:r>
              <a:rPr lang="en-US" sz="2000" dirty="0" smtClean="0"/>
              <a:t>intervention</a:t>
            </a:r>
            <a:r>
              <a:rPr lang="en-CA" sz="2000" dirty="0" smtClean="0"/>
              <a:t> (</a:t>
            </a:r>
            <a:r>
              <a:rPr lang="en-CA" sz="2000" dirty="0"/>
              <a:t>PCI) where a thin, flexible tube with a balloon at its </a:t>
            </a:r>
            <a:r>
              <a:rPr lang="en-CA" sz="2000" dirty="0" smtClean="0"/>
              <a:t>end or a stent </a:t>
            </a:r>
            <a:r>
              <a:rPr lang="en-CA" sz="2000" dirty="0"/>
              <a:t>is inserted through the vessel to push the clogging plaque against the wall artery </a:t>
            </a:r>
            <a:endParaRPr lang="en-CA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000" dirty="0"/>
              <a:t>when the patient </a:t>
            </a:r>
            <a:r>
              <a:rPr lang="en-CA" sz="2000" dirty="0" smtClean="0"/>
              <a:t>can not </a:t>
            </a:r>
            <a:r>
              <a:rPr lang="en-CA" sz="2000" dirty="0"/>
              <a:t>be treated with </a:t>
            </a:r>
            <a:r>
              <a:rPr lang="en-CA" sz="2000" dirty="0" smtClean="0"/>
              <a:t>PCI, coronary </a:t>
            </a:r>
            <a:r>
              <a:rPr lang="en-CA" sz="2000" dirty="0"/>
              <a:t>artery bypass surgery (CABG) may be the last </a:t>
            </a:r>
            <a:r>
              <a:rPr lang="en-CA" sz="2000" dirty="0" smtClean="0"/>
              <a:t>option. </a:t>
            </a:r>
            <a:r>
              <a:rPr lang="en-US" sz="2000" dirty="0" smtClean="0"/>
              <a:t>A </a:t>
            </a:r>
            <a:r>
              <a:rPr lang="en-US" sz="2000" dirty="0"/>
              <a:t>healthy artery or vein from the body is </a:t>
            </a:r>
            <a:r>
              <a:rPr lang="en-US" sz="2000" dirty="0" smtClean="0"/>
              <a:t>grafted</a:t>
            </a:r>
            <a:r>
              <a:rPr lang="en-US" sz="2000" dirty="0"/>
              <a:t>, to the blocked coronary </a:t>
            </a:r>
            <a:r>
              <a:rPr lang="en-US" sz="2000" dirty="0" smtClean="0"/>
              <a:t>artery to bypass </a:t>
            </a:r>
            <a:r>
              <a:rPr lang="en-US" sz="2000" dirty="0"/>
              <a:t>blocked portion of </a:t>
            </a:r>
            <a:r>
              <a:rPr lang="en-US" sz="2000" dirty="0" smtClean="0"/>
              <a:t>that artery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982895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0" y="3910519"/>
            <a:ext cx="12191999" cy="2952318"/>
            <a:chOff x="0" y="3910519"/>
            <a:chExt cx="12191999" cy="2952318"/>
          </a:xfrm>
        </p:grpSpPr>
        <p:grpSp>
          <p:nvGrpSpPr>
            <p:cNvPr id="6" name="Group 5"/>
            <p:cNvGrpSpPr/>
            <p:nvPr/>
          </p:nvGrpSpPr>
          <p:grpSpPr>
            <a:xfrm>
              <a:off x="0" y="3910519"/>
              <a:ext cx="12191999" cy="2952317"/>
              <a:chOff x="0" y="3910519"/>
              <a:chExt cx="12191999" cy="2952317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681376" y="6222756"/>
                <a:ext cx="11510623" cy="640080"/>
              </a:xfrm>
              <a:prstGeom prst="rect">
                <a:avLst/>
              </a:prstGeom>
              <a:gradFill flip="none" rotWithShape="1">
                <a:gsLst>
                  <a:gs pos="0">
                    <a:srgbClr val="0E2B41"/>
                  </a:gs>
                  <a:gs pos="100000">
                    <a:srgbClr val="032239"/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fa-IR" dirty="0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0" y="3910519"/>
                <a:ext cx="3677055" cy="2312237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fa-IR"/>
              </a:p>
            </p:txBody>
          </p:sp>
          <p:pic>
            <p:nvPicPr>
              <p:cNvPr id="10" name="Picture 9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94" t="5910" r="59559" b="13475"/>
              <a:stretch/>
            </p:blipFill>
            <p:spPr>
              <a:xfrm>
                <a:off x="1" y="6222756"/>
                <a:ext cx="681376" cy="640080"/>
              </a:xfrm>
              <a:prstGeom prst="rect">
                <a:avLst/>
              </a:prstGeom>
            </p:spPr>
          </p:pic>
        </p:grp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1375" y="6222757"/>
              <a:ext cx="2747493" cy="640080"/>
            </a:xfrm>
            <a:prstGeom prst="rect">
              <a:avLst/>
            </a:prstGeom>
          </p:spPr>
        </p:pic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1B872-52D6-4494-B842-2A6C959DF1C7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79338" y="100351"/>
            <a:ext cx="8931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Need </a:t>
            </a:r>
            <a:r>
              <a:rPr lang="en-US" b="1" dirty="0" smtClean="0">
                <a:solidFill>
                  <a:schemeClr val="accent1">
                    <a:lumMod val="75000"/>
                    <a:lumOff val="25000"/>
                  </a:schemeClr>
                </a:solidFill>
              </a:rPr>
              <a:t>5</a:t>
            </a:r>
            <a:endParaRPr lang="fa-IR" dirty="0"/>
          </a:p>
        </p:txBody>
      </p:sp>
      <p:sp>
        <p:nvSpPr>
          <p:cNvPr id="12" name="Rectangle 11"/>
          <p:cNvSpPr/>
          <p:nvPr/>
        </p:nvSpPr>
        <p:spPr>
          <a:xfrm>
            <a:off x="3065193" y="469683"/>
            <a:ext cx="4282006" cy="3687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Classification and Applicable </a:t>
            </a:r>
            <a:r>
              <a:rPr lang="en-US" b="1" dirty="0" smtClean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Regulations</a:t>
            </a:r>
            <a:endParaRPr lang="en-US" b="1" dirty="0">
              <a:latin typeface="Times New Roman" panose="020206030504050203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8130356"/>
              </p:ext>
            </p:extLst>
          </p:nvPr>
        </p:nvGraphicFramePr>
        <p:xfrm>
          <a:off x="1140643" y="970962"/>
          <a:ext cx="8107053" cy="170075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768720"/>
                <a:gridCol w="2604559"/>
                <a:gridCol w="2733774"/>
              </a:tblGrid>
              <a:tr h="303855">
                <a:tc>
                  <a:txBody>
                    <a:bodyPr/>
                    <a:lstStyle/>
                    <a:p>
                      <a:pPr marL="0" marR="0" algn="ctr" defTabSz="457200" rtl="1" eaLnBrk="1" fontAlgn="base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FDA-</a:t>
                      </a:r>
                      <a:r>
                        <a:rPr lang="en-US" sz="1800" b="1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CDRH</a:t>
                      </a:r>
                      <a:endParaRPr lang="en-US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defTabSz="457200" rtl="1" eaLnBrk="1" fontAlgn="base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CE</a:t>
                      </a:r>
                    </a:p>
                  </a:txBody>
                  <a:tcPr marL="68580" marR="68580" marT="0" marB="0" anchor="ctr">
                    <a:solidFill>
                      <a:schemeClr val="accent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defTabSz="457200" rtl="1" eaLnBrk="1" fontAlgn="base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HEALTH CANADA </a:t>
                      </a:r>
                    </a:p>
                  </a:txBody>
                  <a:tcPr marL="68580" marR="68580" marT="0" marB="0" anchor="ctr">
                    <a:solidFill>
                      <a:schemeClr val="accent1">
                        <a:lumMod val="75000"/>
                        <a:lumOff val="25000"/>
                      </a:schemeClr>
                    </a:solidFill>
                  </a:tcPr>
                </a:tc>
              </a:tr>
              <a:tr h="128927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Device Classification: </a:t>
                      </a:r>
                      <a:r>
                        <a:rPr lang="en-US" sz="18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Product Code: IZG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Regulation </a:t>
                      </a:r>
                      <a:r>
                        <a:rPr lang="en-US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Number: </a:t>
                      </a:r>
                      <a:endParaRPr lang="en-US" sz="1800" b="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892.1730</a:t>
                      </a:r>
                      <a:endParaRPr lang="en-US" sz="18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solidFill>
                      <a:srgbClr val="CCCDC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defTabSz="4572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Device </a:t>
                      </a:r>
                      <a:r>
                        <a:rPr lang="en-US" sz="18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Classification: II Regulation</a:t>
                      </a:r>
                      <a:r>
                        <a:rPr lang="en-US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</a:p>
                    <a:p>
                      <a:pPr marL="0" marR="0" algn="ctr" defTabSz="4572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EEC/2017/745</a:t>
                      </a:r>
                    </a:p>
                    <a:p>
                      <a:pPr marL="0" marR="0" algn="ctr" defTabSz="457200" rtl="0" eaLnBrk="1" fontAlgn="base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 defTabSz="4572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Device </a:t>
                      </a:r>
                      <a:r>
                        <a:rPr lang="en-US" sz="18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Classification: II</a:t>
                      </a:r>
                      <a:endParaRPr lang="en-US" sz="18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algn="ctr" defTabSz="4572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Regulation: CMDCAS</a:t>
                      </a:r>
                      <a:endParaRPr lang="en-US" sz="18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algn="ctr" defTabSz="457200" rtl="0" eaLnBrk="1" fontAlgn="base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sp>
        <p:nvSpPr>
          <p:cNvPr id="14" name="Rectangle 13"/>
          <p:cNvSpPr/>
          <p:nvPr/>
        </p:nvSpPr>
        <p:spPr>
          <a:xfrm>
            <a:off x="340689" y="3317010"/>
            <a:ext cx="9631581" cy="2577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Need Criteria</a:t>
            </a:r>
            <a:r>
              <a:rPr lang="en-US" b="1" dirty="0" smtClean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: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the proposed need is subjected to the following criteria</a:t>
            </a:r>
            <a:r>
              <a:rPr lang="en-US" dirty="0" smtClean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: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dirty="0" smtClean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- </a:t>
            </a:r>
            <a:r>
              <a:rPr lang="en-CA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Solution which is compatible with the commercially available fluoroscopic angiography system</a:t>
            </a:r>
            <a:endParaRPr lang="en-US" dirty="0">
              <a:latin typeface="Times New Roman" panose="020206030504050203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 algn="just">
              <a:lnSpc>
                <a:spcPct val="107000"/>
              </a:lnSpc>
              <a:spcAft>
                <a:spcPts val="800"/>
              </a:spcAft>
              <a:buFontTx/>
              <a:buChar char="-"/>
            </a:pPr>
            <a:r>
              <a:rPr lang="en-CA" dirty="0" smtClean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Implementing </a:t>
            </a:r>
            <a:r>
              <a:rPr lang="en-CA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a </a:t>
            </a:r>
            <a:r>
              <a:rPr lang="en-CA" dirty="0" smtClean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software that can </a:t>
            </a:r>
            <a:r>
              <a:rPr lang="en-CA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help physicians to diagnose the blocked vessels or the size of the material to be used in </a:t>
            </a:r>
            <a:r>
              <a:rPr lang="en-CA" dirty="0" smtClean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PCI and works in real-time for emergency patients</a:t>
            </a:r>
          </a:p>
          <a:p>
            <a:pPr marL="285750" indent="-285750" algn="just">
              <a:lnSpc>
                <a:spcPct val="107000"/>
              </a:lnSpc>
              <a:spcAft>
                <a:spcPts val="800"/>
              </a:spcAft>
              <a:buFontTx/>
              <a:buChar char="-"/>
            </a:pPr>
            <a:r>
              <a:rPr lang="en-CA" dirty="0" smtClean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used </a:t>
            </a:r>
            <a:r>
              <a:rPr lang="en-CA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to note in a more explicit way vessels with a smaller diameter that could require a CABG </a:t>
            </a:r>
            <a:r>
              <a:rPr lang="en-CA" dirty="0" smtClean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procedure</a:t>
            </a:r>
          </a:p>
        </p:txBody>
      </p:sp>
    </p:spTree>
    <p:extLst>
      <p:ext uri="{BB962C8B-B14F-4D97-AF65-F5344CB8AC3E}">
        <p14:creationId xmlns:p14="http://schemas.microsoft.com/office/powerpoint/2010/main" val="3688581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0" y="3910519"/>
            <a:ext cx="12191999" cy="2952318"/>
            <a:chOff x="0" y="3910519"/>
            <a:chExt cx="12191999" cy="2952318"/>
          </a:xfrm>
        </p:grpSpPr>
        <p:grpSp>
          <p:nvGrpSpPr>
            <p:cNvPr id="6" name="Group 5"/>
            <p:cNvGrpSpPr/>
            <p:nvPr/>
          </p:nvGrpSpPr>
          <p:grpSpPr>
            <a:xfrm>
              <a:off x="0" y="3910519"/>
              <a:ext cx="12191999" cy="2952317"/>
              <a:chOff x="0" y="3910519"/>
              <a:chExt cx="12191999" cy="2952317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681376" y="6222756"/>
                <a:ext cx="11510623" cy="640080"/>
              </a:xfrm>
              <a:prstGeom prst="rect">
                <a:avLst/>
              </a:prstGeom>
              <a:gradFill flip="none" rotWithShape="1">
                <a:gsLst>
                  <a:gs pos="0">
                    <a:srgbClr val="0E2B41"/>
                  </a:gs>
                  <a:gs pos="100000">
                    <a:srgbClr val="032239"/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fa-IR" dirty="0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0" y="3910519"/>
                <a:ext cx="3677055" cy="2312237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fa-IR"/>
              </a:p>
            </p:txBody>
          </p:sp>
          <p:pic>
            <p:nvPicPr>
              <p:cNvPr id="10" name="Picture 9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94" t="5910" r="59559" b="13475"/>
              <a:stretch/>
            </p:blipFill>
            <p:spPr>
              <a:xfrm>
                <a:off x="1" y="6222756"/>
                <a:ext cx="681376" cy="640080"/>
              </a:xfrm>
              <a:prstGeom prst="rect">
                <a:avLst/>
              </a:prstGeom>
            </p:spPr>
          </p:pic>
        </p:grp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1375" y="6222757"/>
              <a:ext cx="2747493" cy="640080"/>
            </a:xfrm>
            <a:prstGeom prst="rect">
              <a:avLst/>
            </a:prstGeom>
          </p:spPr>
        </p:pic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1B872-52D6-4494-B842-2A6C959DF1C7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677055" y="895350"/>
            <a:ext cx="252024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222F6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Conclusion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81375" y="2061903"/>
            <a:ext cx="8905875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Times New Roman"/>
                <a:cs typeface="Times New Roman"/>
              </a:rPr>
              <a:t>A way to more accurately determine the size of a heart valve during </a:t>
            </a:r>
            <a:r>
              <a:rPr lang="en-US" sz="2800" dirty="0" err="1">
                <a:latin typeface="Times New Roman"/>
                <a:cs typeface="Times New Roman"/>
              </a:rPr>
              <a:t>transcatheter</a:t>
            </a:r>
            <a:r>
              <a:rPr lang="en-US" sz="2800" dirty="0">
                <a:latin typeface="Times New Roman"/>
                <a:cs typeface="Times New Roman"/>
              </a:rPr>
              <a:t> valve replacement, in order to increase the accuracy and efficiency of choosing the proper valve</a:t>
            </a:r>
            <a:endParaRPr lang="en-US" sz="2800" dirty="0"/>
          </a:p>
        </p:txBody>
      </p:sp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3732297"/>
              </p:ext>
            </p:extLst>
          </p:nvPr>
        </p:nvGraphicFramePr>
        <p:xfrm>
          <a:off x="959668" y="3738299"/>
          <a:ext cx="8195683" cy="183791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036901"/>
                <a:gridCol w="4158782"/>
              </a:tblGrid>
              <a:tr h="303855">
                <a:tc>
                  <a:txBody>
                    <a:bodyPr/>
                    <a:lstStyle/>
                    <a:p>
                      <a:pPr marL="0" marR="0" algn="ctr" defTabSz="457200" rtl="1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Balloon Aortic </a:t>
                      </a:r>
                      <a:r>
                        <a:rPr lang="en-US" sz="1800" b="1" kern="1200" dirty="0" err="1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Valvuloplasty</a:t>
                      </a:r>
                      <a:r>
                        <a:rPr lang="en-US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catheter</a:t>
                      </a:r>
                      <a:endParaRPr lang="en-US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defTabSz="457200" rtl="1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kern="1200" dirty="0" err="1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Nvision</a:t>
                      </a:r>
                      <a:r>
                        <a:rPr lang="en-US" sz="1800" b="1" kern="1200" baseline="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VLE Imaging System (</a:t>
                      </a:r>
                      <a:r>
                        <a:rPr lang="en-US" sz="1800" b="1" kern="1200" baseline="0" dirty="0" err="1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NinePoint</a:t>
                      </a:r>
                      <a:r>
                        <a:rPr lang="en-US" sz="1800" b="1" kern="1200" baseline="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Medical)</a:t>
                      </a:r>
                      <a:endParaRPr lang="en-US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75000"/>
                        <a:lumOff val="25000"/>
                      </a:schemeClr>
                    </a:solidFill>
                  </a:tcPr>
                </a:tc>
              </a:tr>
              <a:tr h="128927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Device Classification: </a:t>
                      </a:r>
                      <a:r>
                        <a:rPr lang="en-US" sz="18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II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Product Code: OZT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Regulation </a:t>
                      </a:r>
                      <a:r>
                        <a:rPr lang="en-US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Number: </a:t>
                      </a:r>
                      <a:r>
                        <a:rPr lang="en-US" sz="18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870.1255</a:t>
                      </a:r>
                      <a:r>
                        <a:rPr lang="en-CA" b="0" dirty="0" smtClean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endParaRPr lang="en-US" sz="18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solidFill>
                      <a:srgbClr val="CCCDC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defTabSz="4572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Device </a:t>
                      </a:r>
                      <a:r>
                        <a:rPr lang="en-US" sz="18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Classification: II</a:t>
                      </a:r>
                    </a:p>
                    <a:p>
                      <a:pPr marL="0" marR="0" algn="ctr" defTabSz="4572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Product Code: NQQ</a:t>
                      </a:r>
                    </a:p>
                    <a:p>
                      <a:pPr marL="0" marR="0" algn="ctr" defTabSz="4572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Regulation</a:t>
                      </a:r>
                      <a:r>
                        <a:rPr lang="en-US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:  </a:t>
                      </a:r>
                      <a:r>
                        <a:rPr lang="en-US" sz="18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21 CFR 892.1560</a:t>
                      </a:r>
                      <a:endParaRPr lang="en-US" sz="18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17580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l="-14000" r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441" t="22221" r="10352" b="57684"/>
          <a:stretch/>
        </p:blipFill>
        <p:spPr>
          <a:xfrm>
            <a:off x="5194569" y="2285999"/>
            <a:ext cx="6496135" cy="264592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406739" y="1762779"/>
            <a:ext cx="4166653" cy="52322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CARDIOVASCULAR TEAM</a:t>
            </a:r>
            <a:endParaRPr lang="fa-IR" sz="28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49" b="80000" l="1692" r="6376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137" t="17103" r="58975" b="33143"/>
          <a:stretch/>
        </p:blipFill>
        <p:spPr>
          <a:xfrm>
            <a:off x="4776283" y="1449422"/>
            <a:ext cx="1877439" cy="147860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090474" y="4713402"/>
            <a:ext cx="5233164" cy="1200329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7200" dirty="0">
                <a:solidFill>
                  <a:srgbClr val="FFFF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Thank You…</a:t>
            </a:r>
            <a:endParaRPr lang="fa-IR" sz="7200" dirty="0">
              <a:solidFill>
                <a:srgbClr val="FFFF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9681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52" t="14570" r="20198" b="24937"/>
          <a:stretch/>
        </p:blipFill>
        <p:spPr>
          <a:xfrm>
            <a:off x="8674973" y="4782987"/>
            <a:ext cx="1143000" cy="143976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grpSp>
        <p:nvGrpSpPr>
          <p:cNvPr id="5" name="Group 4"/>
          <p:cNvGrpSpPr/>
          <p:nvPr/>
        </p:nvGrpSpPr>
        <p:grpSpPr>
          <a:xfrm>
            <a:off x="0" y="3910519"/>
            <a:ext cx="12191999" cy="2952318"/>
            <a:chOff x="0" y="3910519"/>
            <a:chExt cx="12191999" cy="2952318"/>
          </a:xfrm>
        </p:grpSpPr>
        <p:grpSp>
          <p:nvGrpSpPr>
            <p:cNvPr id="6" name="Group 5"/>
            <p:cNvGrpSpPr/>
            <p:nvPr/>
          </p:nvGrpSpPr>
          <p:grpSpPr>
            <a:xfrm>
              <a:off x="0" y="3910519"/>
              <a:ext cx="12191999" cy="2952317"/>
              <a:chOff x="0" y="3910519"/>
              <a:chExt cx="12191999" cy="2952317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681376" y="6222756"/>
                <a:ext cx="11510623" cy="640080"/>
              </a:xfrm>
              <a:prstGeom prst="rect">
                <a:avLst/>
              </a:prstGeom>
              <a:gradFill flip="none" rotWithShape="1">
                <a:gsLst>
                  <a:gs pos="0">
                    <a:srgbClr val="0E2B41"/>
                  </a:gs>
                  <a:gs pos="100000">
                    <a:srgbClr val="032239"/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fa-IR" dirty="0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0" y="3910519"/>
                <a:ext cx="3677055" cy="2312237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fa-IR"/>
              </a:p>
            </p:txBody>
          </p:sp>
          <p:pic>
            <p:nvPicPr>
              <p:cNvPr id="10" name="Picture 9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94" t="5910" r="59559" b="13475"/>
              <a:stretch/>
            </p:blipFill>
            <p:spPr>
              <a:xfrm>
                <a:off x="1" y="6222756"/>
                <a:ext cx="681376" cy="640080"/>
              </a:xfrm>
              <a:prstGeom prst="rect">
                <a:avLst/>
              </a:prstGeom>
            </p:spPr>
          </p:pic>
        </p:grp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1375" y="6222757"/>
              <a:ext cx="2747493" cy="640080"/>
            </a:xfrm>
            <a:prstGeom prst="rect">
              <a:avLst/>
            </a:prstGeom>
          </p:spPr>
        </p:pic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1B872-52D6-4494-B842-2A6C959DF1C7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82094" y="280802"/>
            <a:ext cx="4403770" cy="707886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4000" dirty="0">
                <a:solidFill>
                  <a:srgbClr val="222F6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TEAM MEMBERS</a:t>
            </a:r>
            <a:endParaRPr lang="fa-IR" sz="4000" dirty="0">
              <a:solidFill>
                <a:srgbClr val="222F6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39113" y="988688"/>
            <a:ext cx="9243553" cy="557075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 err="1" smtClean="0">
                <a:solidFill>
                  <a:schemeClr val="accent1">
                    <a:lumMod val="90000"/>
                    <a:lumOff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Naghmeh</a:t>
            </a:r>
            <a:r>
              <a:rPr lang="en-US" sz="2000" dirty="0" smtClean="0">
                <a:solidFill>
                  <a:schemeClr val="accent1">
                    <a:lumMod val="90000"/>
                    <a:lumOff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000" dirty="0" err="1" smtClean="0">
                <a:solidFill>
                  <a:schemeClr val="accent1">
                    <a:lumMod val="90000"/>
                    <a:lumOff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Bandari</a:t>
            </a:r>
            <a:r>
              <a:rPr lang="en-US" dirty="0" smtClean="0"/>
              <a:t>: </a:t>
            </a:r>
          </a:p>
          <a:p>
            <a:pPr lvl="1"/>
            <a:r>
              <a:rPr lang="en-US" dirty="0" smtClean="0"/>
              <a:t>- PhD. Student of Mechanical engineering, Concordia University (2016-Now)</a:t>
            </a:r>
          </a:p>
          <a:p>
            <a:pPr lvl="1"/>
            <a:r>
              <a:rPr lang="en-US" altLang="en-US" dirty="0" smtClean="0">
                <a:cs typeface="Times New Roman" panose="02020603050405020304" pitchFamily="18" charset="0"/>
              </a:rPr>
              <a:t>- Therapy </a:t>
            </a:r>
            <a:r>
              <a:rPr lang="en-US" altLang="en-US" dirty="0">
                <a:cs typeface="Times New Roman" panose="02020603050405020304" pitchFamily="18" charset="0"/>
              </a:rPr>
              <a:t>Development Specialist, </a:t>
            </a:r>
            <a:r>
              <a:rPr lang="en-US" altLang="en-US" dirty="0" err="1">
                <a:cs typeface="Times New Roman" panose="02020603050405020304" pitchFamily="18" charset="0"/>
              </a:rPr>
              <a:t>CoreValve</a:t>
            </a:r>
            <a:r>
              <a:rPr lang="en-US" altLang="en-US" baseline="30000" dirty="0">
                <a:cs typeface="Times New Roman" panose="02020603050405020304" pitchFamily="18" charset="0"/>
              </a:rPr>
              <a:t>®</a:t>
            </a:r>
            <a:r>
              <a:rPr lang="en-US" altLang="en-US" dirty="0">
                <a:cs typeface="Times New Roman" panose="02020603050405020304" pitchFamily="18" charset="0"/>
              </a:rPr>
              <a:t> TAVI, Medtronic</a:t>
            </a:r>
            <a:r>
              <a:rPr lang="en-US" altLang="en-US" baseline="30000" dirty="0">
                <a:cs typeface="Times New Roman" panose="02020603050405020304" pitchFamily="18" charset="0"/>
              </a:rPr>
              <a:t>®</a:t>
            </a:r>
            <a:r>
              <a:rPr lang="en-US" altLang="en-US" dirty="0"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cs typeface="Times New Roman" panose="02020603050405020304" pitchFamily="18" charset="0"/>
              </a:rPr>
              <a:t>lnc</a:t>
            </a:r>
            <a:r>
              <a:rPr lang="en-US" altLang="en-US" dirty="0" smtClean="0">
                <a:cs typeface="Times New Roman" panose="02020603050405020304" pitchFamily="18" charset="0"/>
              </a:rPr>
              <a:t>. (2010-2015)</a:t>
            </a:r>
          </a:p>
          <a:p>
            <a:pPr lvl="1"/>
            <a:r>
              <a:rPr lang="en-US" altLang="en-US" dirty="0" smtClean="0">
                <a:cs typeface="Times New Roman" panose="02020603050405020304" pitchFamily="18" charset="0"/>
              </a:rPr>
              <a:t>- Commerce </a:t>
            </a:r>
            <a:r>
              <a:rPr lang="en-US" altLang="en-US" dirty="0">
                <a:cs typeface="Times New Roman" panose="02020603050405020304" pitchFamily="18" charset="0"/>
              </a:rPr>
              <a:t>and Regulatory Affairs </a:t>
            </a:r>
            <a:r>
              <a:rPr lang="en-US" altLang="en-US" dirty="0" smtClean="0">
                <a:cs typeface="Times New Roman" panose="02020603050405020304" pitchFamily="18" charset="0"/>
              </a:rPr>
              <a:t>Supervisor, </a:t>
            </a:r>
            <a:r>
              <a:rPr lang="en-US" altLang="en-US" dirty="0" err="1" smtClean="0">
                <a:cs typeface="Times New Roman" panose="02020603050405020304" pitchFamily="18" charset="0"/>
              </a:rPr>
              <a:t>Thoratec</a:t>
            </a:r>
            <a:r>
              <a:rPr lang="en-US" altLang="en-US" dirty="0" smtClean="0">
                <a:cs typeface="Times New Roman" panose="02020603050405020304" pitchFamily="18" charset="0"/>
              </a:rPr>
              <a:t> Corp. (2007-2010)</a:t>
            </a:r>
            <a:endParaRPr lang="en-US" altLang="en-US" dirty="0"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accent1">
                    <a:lumMod val="90000"/>
                    <a:lumOff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Chantelle Janeiro</a:t>
            </a:r>
            <a:r>
              <a:rPr lang="en-US" sz="2000" dirty="0" smtClean="0">
                <a:solidFill>
                  <a:schemeClr val="accent1">
                    <a:lumMod val="90000"/>
                    <a:lumOff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</a:p>
          <a:p>
            <a:pPr lvl="1"/>
            <a:r>
              <a:rPr lang="en-US" dirty="0">
                <a:cs typeface="Times New Roman" panose="02020603050405020304" pitchFamily="18" charset="0"/>
              </a:rPr>
              <a:t>- MSc., Year 1, McGill University, Department of Experimental Medicine (Present)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>
                <a:cs typeface="Times New Roman" panose="02020603050405020304" pitchFamily="18" charset="0"/>
              </a:rPr>
              <a:t>Supervisor: Dr. Lorenzo </a:t>
            </a:r>
            <a:r>
              <a:rPr lang="en-US" dirty="0" err="1">
                <a:cs typeface="Times New Roman" panose="02020603050405020304" pitchFamily="18" charset="0"/>
              </a:rPr>
              <a:t>Ferri</a:t>
            </a:r>
            <a:r>
              <a:rPr lang="en-US" dirty="0">
                <a:cs typeface="Times New Roman" panose="02020603050405020304" pitchFamily="18" charset="0"/>
              </a:rPr>
              <a:t>; Research: Gastric Adenocarcinoma Peritoneal Metastasis</a:t>
            </a:r>
          </a:p>
          <a:p>
            <a:pPr lvl="1"/>
            <a:r>
              <a:rPr lang="en-US" altLang="en-US" dirty="0">
                <a:cs typeface="Times New Roman" panose="02020603050405020304" pitchFamily="18" charset="0"/>
              </a:rPr>
              <a:t>- </a:t>
            </a:r>
            <a:r>
              <a:rPr lang="en-US" altLang="en-US" dirty="0" err="1">
                <a:cs typeface="Times New Roman" panose="02020603050405020304" pitchFamily="18" charset="0"/>
              </a:rPr>
              <a:t>BMSc</a:t>
            </a:r>
            <a:r>
              <a:rPr lang="en-US" altLang="en-US" dirty="0">
                <a:cs typeface="Times New Roman" panose="02020603050405020304" pitchFamily="18" charset="0"/>
              </a:rPr>
              <a:t>., University of Western Ontario (2012-2017), Microbiology and Immunology</a:t>
            </a:r>
            <a:endParaRPr lang="en-US" dirty="0"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accent1">
                    <a:lumMod val="90000"/>
                    <a:lumOff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Arthur Kohler</a:t>
            </a:r>
            <a:r>
              <a:rPr lang="en-US" sz="2000" dirty="0" smtClean="0">
                <a:solidFill>
                  <a:schemeClr val="accent1">
                    <a:lumMod val="90000"/>
                    <a:lumOff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</a:p>
          <a:p>
            <a:pPr lvl="1"/>
            <a:r>
              <a:rPr lang="en-US" dirty="0" smtClean="0">
                <a:cs typeface="Times New Roman" panose="02020603050405020304" pitchFamily="18" charset="0"/>
              </a:rPr>
              <a:t>- Master </a:t>
            </a:r>
            <a:r>
              <a:rPr lang="en-US" dirty="0">
                <a:cs typeface="Times New Roman" panose="02020603050405020304" pitchFamily="18" charset="0"/>
              </a:rPr>
              <a:t>Student in Engineering, with a concentration in Healthcare , ÉTS  (2016-Now)</a:t>
            </a:r>
          </a:p>
          <a:p>
            <a:pPr lvl="1"/>
            <a:r>
              <a:rPr lang="en-US" dirty="0" smtClean="0">
                <a:cs typeface="Times New Roman" panose="02020603050405020304" pitchFamily="18" charset="0"/>
              </a:rPr>
              <a:t>- Student </a:t>
            </a:r>
            <a:r>
              <a:rPr lang="en-US" dirty="0">
                <a:cs typeface="Times New Roman" panose="02020603050405020304" pitchFamily="18" charset="0"/>
              </a:rPr>
              <a:t>in Biomedical Engineering, University of Technology of </a:t>
            </a:r>
            <a:r>
              <a:rPr lang="en-US" dirty="0" err="1">
                <a:cs typeface="Times New Roman" panose="02020603050405020304" pitchFamily="18" charset="0"/>
              </a:rPr>
              <a:t>Compiègne</a:t>
            </a:r>
            <a:r>
              <a:rPr lang="en-US" dirty="0">
                <a:cs typeface="Times New Roman" panose="02020603050405020304" pitchFamily="18" charset="0"/>
              </a:rPr>
              <a:t>, France (2014-Now)</a:t>
            </a:r>
          </a:p>
          <a:p>
            <a:endParaRPr lang="en-US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 err="1">
                <a:solidFill>
                  <a:schemeClr val="accent1">
                    <a:lumMod val="90000"/>
                    <a:lumOff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Qingbo</a:t>
            </a:r>
            <a:r>
              <a:rPr lang="en-US" sz="2000" dirty="0">
                <a:solidFill>
                  <a:schemeClr val="accent1">
                    <a:lumMod val="90000"/>
                    <a:lumOff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Kang</a:t>
            </a:r>
            <a:r>
              <a:rPr lang="en-US" sz="2000" dirty="0" smtClean="0">
                <a:solidFill>
                  <a:schemeClr val="accent1">
                    <a:lumMod val="90000"/>
                    <a:lumOff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</a:p>
          <a:p>
            <a:pPr lvl="1"/>
            <a:r>
              <a:rPr lang="en-US" altLang="zh-CN" sz="2000" dirty="0" smtClean="0">
                <a:solidFill>
                  <a:prstClr val="black"/>
                </a:solidFill>
              </a:rPr>
              <a:t>-  </a:t>
            </a:r>
            <a:r>
              <a:rPr lang="en-US" altLang="zh-CN" dirty="0" smtClean="0">
                <a:cs typeface="Times New Roman" panose="02020603050405020304" pitchFamily="18" charset="0"/>
              </a:rPr>
              <a:t>Master Student of Computer Science, Concordia University (2017-Now)</a:t>
            </a:r>
            <a:endParaRPr lang="en-US" dirty="0" smtClean="0"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2000" dirty="0">
              <a:solidFill>
                <a:schemeClr val="accent1">
                  <a:lumMod val="90000"/>
                  <a:lumOff val="1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/>
            <a:endParaRPr lang="fa-IR" sz="2000" dirty="0">
              <a:solidFill>
                <a:schemeClr val="accent1">
                  <a:lumMod val="90000"/>
                  <a:lumOff val="10000"/>
                </a:schemeClr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l="9945" t="2192" r="7416" b="935"/>
          <a:stretch/>
        </p:blipFill>
        <p:spPr>
          <a:xfrm>
            <a:off x="9549159" y="1904192"/>
            <a:ext cx="1173720" cy="146304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60" r="5641"/>
          <a:stretch/>
        </p:blipFill>
        <p:spPr>
          <a:xfrm>
            <a:off x="8666507" y="673956"/>
            <a:ext cx="1151466" cy="141981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xmlns="" id="{15FE3F9A-0F10-4289-95F5-7CE21803F88D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26" t="1" b="4256"/>
          <a:stretch/>
        </p:blipFill>
        <p:spPr>
          <a:xfrm>
            <a:off x="9549159" y="3452925"/>
            <a:ext cx="1158813" cy="144966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97932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0" y="3910519"/>
            <a:ext cx="12191999" cy="2952318"/>
            <a:chOff x="0" y="3910519"/>
            <a:chExt cx="12191999" cy="2952318"/>
          </a:xfrm>
        </p:grpSpPr>
        <p:grpSp>
          <p:nvGrpSpPr>
            <p:cNvPr id="6" name="Group 5"/>
            <p:cNvGrpSpPr/>
            <p:nvPr/>
          </p:nvGrpSpPr>
          <p:grpSpPr>
            <a:xfrm>
              <a:off x="0" y="3910519"/>
              <a:ext cx="12191999" cy="2952317"/>
              <a:chOff x="0" y="3910519"/>
              <a:chExt cx="12191999" cy="2952317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681376" y="6222756"/>
                <a:ext cx="11510623" cy="640080"/>
              </a:xfrm>
              <a:prstGeom prst="rect">
                <a:avLst/>
              </a:prstGeom>
              <a:gradFill flip="none" rotWithShape="1">
                <a:gsLst>
                  <a:gs pos="0">
                    <a:srgbClr val="0E2B41"/>
                  </a:gs>
                  <a:gs pos="100000">
                    <a:srgbClr val="032239"/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fa-IR" dirty="0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0" y="3910519"/>
                <a:ext cx="3677055" cy="2312237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fa-IR"/>
              </a:p>
            </p:txBody>
          </p:sp>
          <p:pic>
            <p:nvPicPr>
              <p:cNvPr id="10" name="Picture 9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94" t="5910" r="59559" b="13475"/>
              <a:stretch/>
            </p:blipFill>
            <p:spPr>
              <a:xfrm>
                <a:off x="1" y="6222756"/>
                <a:ext cx="681376" cy="640080"/>
              </a:xfrm>
              <a:prstGeom prst="rect">
                <a:avLst/>
              </a:prstGeom>
            </p:spPr>
          </p:pic>
        </p:grp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1375" y="6222757"/>
              <a:ext cx="2747493" cy="640080"/>
            </a:xfrm>
            <a:prstGeom prst="rect">
              <a:avLst/>
            </a:prstGeom>
          </p:spPr>
        </p:pic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1B872-52D6-4494-B842-2A6C959DF1C7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94499" y="330772"/>
            <a:ext cx="2749663" cy="707886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4000" dirty="0" smtClean="0">
                <a:solidFill>
                  <a:srgbClr val="222F6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Observation</a:t>
            </a:r>
            <a:endParaRPr lang="fa-IR" sz="4000" dirty="0">
              <a:solidFill>
                <a:srgbClr val="222F6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40689" y="1366137"/>
            <a:ext cx="9593652" cy="4216539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accent1">
                    <a:lumMod val="90000"/>
                    <a:lumOff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 </a:t>
            </a:r>
            <a:r>
              <a:rPr lang="en-US" sz="2800" dirty="0" smtClean="0">
                <a:solidFill>
                  <a:schemeClr val="accent1">
                    <a:lumMod val="90000"/>
                    <a:lumOff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Hospital Visits</a:t>
            </a:r>
          </a:p>
          <a:p>
            <a:endParaRPr lang="en-US" sz="2400" dirty="0" smtClean="0">
              <a:solidFill>
                <a:schemeClr val="accent1">
                  <a:lumMod val="90000"/>
                  <a:lumOff val="1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sz="2400" u="sng" dirty="0" smtClean="0">
                <a:cs typeface="Times New Roman" panose="02020603050405020304" pitchFamily="18" charset="0"/>
              </a:rPr>
              <a:t>Two</a:t>
            </a:r>
            <a:r>
              <a:rPr lang="en-US" sz="2400" dirty="0" smtClean="0">
                <a:cs typeface="Times New Roman" panose="02020603050405020304" pitchFamily="18" charset="0"/>
              </a:rPr>
              <a:t> </a:t>
            </a:r>
            <a:r>
              <a:rPr lang="en-US" sz="2400" dirty="0">
                <a:cs typeface="Times New Roman" panose="02020603050405020304" pitchFamily="18" charset="0"/>
              </a:rPr>
              <a:t>general </a:t>
            </a:r>
            <a:r>
              <a:rPr lang="en-US" sz="2400" dirty="0" smtClean="0">
                <a:cs typeface="Times New Roman" panose="02020603050405020304" pitchFamily="18" charset="0"/>
              </a:rPr>
              <a:t>visits, Glen Hospital, with Dr. Galli</a:t>
            </a:r>
          </a:p>
          <a:p>
            <a:pPr lvl="1"/>
            <a:endParaRPr lang="en-US" sz="2400" dirty="0" smtClean="0">
              <a:cs typeface="Times New Roman" panose="02020603050405020304" pitchFamily="18" charset="0"/>
            </a:endParaRP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sz="2400" u="sng" dirty="0" smtClean="0">
                <a:cs typeface="Times New Roman" panose="02020603050405020304" pitchFamily="18" charset="0"/>
              </a:rPr>
              <a:t>One</a:t>
            </a:r>
            <a:r>
              <a:rPr lang="en-US" sz="2400" dirty="0" smtClean="0">
                <a:cs typeface="Times New Roman" panose="02020603050405020304" pitchFamily="18" charset="0"/>
              </a:rPr>
              <a:t> </a:t>
            </a:r>
            <a:r>
              <a:rPr lang="en-US" sz="2400" dirty="0"/>
              <a:t>Coronary </a:t>
            </a:r>
            <a:r>
              <a:rPr lang="en-US" sz="2400" dirty="0" smtClean="0"/>
              <a:t>Artery Bypass Grafting (</a:t>
            </a:r>
            <a:r>
              <a:rPr lang="en-US" sz="2400" dirty="0" smtClean="0">
                <a:cs typeface="Times New Roman" panose="02020603050405020304" pitchFamily="18" charset="0"/>
              </a:rPr>
              <a:t>CABG), Glen Hospital, with </a:t>
            </a:r>
          </a:p>
          <a:p>
            <a:pPr lvl="2"/>
            <a:r>
              <a:rPr lang="en-US" sz="2400" dirty="0" smtClean="0">
                <a:cs typeface="Times New Roman" panose="02020603050405020304" pitchFamily="18" charset="0"/>
              </a:rPr>
              <a:t>Dr. </a:t>
            </a:r>
            <a:r>
              <a:rPr lang="en-US" sz="2400" dirty="0" err="1" smtClean="0">
                <a:cs typeface="Times New Roman" panose="02020603050405020304" pitchFamily="18" charset="0"/>
              </a:rPr>
              <a:t>Lachapelle</a:t>
            </a:r>
            <a:r>
              <a:rPr lang="en-US" sz="2400" dirty="0" smtClean="0">
                <a:cs typeface="Times New Roman" panose="02020603050405020304" pitchFamily="18" charset="0"/>
              </a:rPr>
              <a:t>, Dr. </a:t>
            </a:r>
            <a:r>
              <a:rPr lang="en-US" sz="2400" dirty="0" err="1" smtClean="0">
                <a:cs typeface="Times New Roman" panose="02020603050405020304" pitchFamily="18" charset="0"/>
              </a:rPr>
              <a:t>Cecere</a:t>
            </a:r>
            <a:endParaRPr lang="en-US" sz="2400" dirty="0" smtClean="0">
              <a:cs typeface="Times New Roman" panose="02020603050405020304" pitchFamily="18" charset="0"/>
            </a:endParaRPr>
          </a:p>
          <a:p>
            <a:pPr lvl="2"/>
            <a:endParaRPr lang="en-US" sz="2400" dirty="0">
              <a:cs typeface="Times New Roman" panose="02020603050405020304" pitchFamily="18" charset="0"/>
            </a:endParaRP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sz="2400" u="sng" dirty="0" smtClean="0">
                <a:cs typeface="Times New Roman" panose="02020603050405020304" pitchFamily="18" charset="0"/>
              </a:rPr>
              <a:t>Two</a:t>
            </a:r>
            <a:r>
              <a:rPr lang="en-US" sz="2400" dirty="0" smtClean="0"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cs typeface="Times New Roman" panose="02020603050405020304" pitchFamily="18" charset="0"/>
              </a:rPr>
              <a:t>Transcatheter</a:t>
            </a:r>
            <a:r>
              <a:rPr lang="en-US" sz="2400" dirty="0" smtClean="0">
                <a:cs typeface="Times New Roman" panose="02020603050405020304" pitchFamily="18" charset="0"/>
              </a:rPr>
              <a:t> Aortic Valve Implantation (TAVI), Glen Hospital</a:t>
            </a:r>
          </a:p>
          <a:p>
            <a:pPr lvl="2"/>
            <a:r>
              <a:rPr lang="en-US" sz="2400" dirty="0" smtClean="0">
                <a:cs typeface="Times New Roman" panose="02020603050405020304" pitchFamily="18" charset="0"/>
              </a:rPr>
              <a:t>With Dr. </a:t>
            </a:r>
            <a:r>
              <a:rPr lang="en-US" sz="2400" dirty="0" err="1" smtClean="0">
                <a:cs typeface="Times New Roman" panose="02020603050405020304" pitchFamily="18" charset="0"/>
              </a:rPr>
              <a:t>Lachapelle</a:t>
            </a:r>
            <a:r>
              <a:rPr lang="en-US" sz="2400" dirty="0" smtClean="0">
                <a:cs typeface="Times New Roman" panose="02020603050405020304" pitchFamily="18" charset="0"/>
              </a:rPr>
              <a:t>, Dr. Piazza </a:t>
            </a:r>
            <a:endParaRPr lang="en-US" sz="2400" dirty="0">
              <a:cs typeface="Times New Roman" panose="02020603050405020304" pitchFamily="18" charset="0"/>
            </a:endParaRPr>
          </a:p>
          <a:p>
            <a:pPr lvl="1"/>
            <a:endParaRPr lang="en-US" sz="2400" dirty="0" smtClean="0">
              <a:solidFill>
                <a:schemeClr val="accent1">
                  <a:lumMod val="90000"/>
                  <a:lumOff val="1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sz="2400" dirty="0" smtClean="0">
                <a:solidFill>
                  <a:schemeClr val="accent1">
                    <a:lumMod val="90000"/>
                    <a:lumOff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fa-IR" sz="2400" dirty="0">
              <a:solidFill>
                <a:schemeClr val="accent1">
                  <a:lumMod val="90000"/>
                  <a:lumOff val="1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20263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0" y="3910519"/>
            <a:ext cx="12191999" cy="2952318"/>
            <a:chOff x="0" y="3910519"/>
            <a:chExt cx="12191999" cy="2952318"/>
          </a:xfrm>
        </p:grpSpPr>
        <p:grpSp>
          <p:nvGrpSpPr>
            <p:cNvPr id="6" name="Group 5"/>
            <p:cNvGrpSpPr/>
            <p:nvPr/>
          </p:nvGrpSpPr>
          <p:grpSpPr>
            <a:xfrm>
              <a:off x="0" y="3910519"/>
              <a:ext cx="12191999" cy="2952317"/>
              <a:chOff x="0" y="3910519"/>
              <a:chExt cx="12191999" cy="2952317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681376" y="6222756"/>
                <a:ext cx="11510623" cy="640080"/>
              </a:xfrm>
              <a:prstGeom prst="rect">
                <a:avLst/>
              </a:prstGeom>
              <a:gradFill flip="none" rotWithShape="1">
                <a:gsLst>
                  <a:gs pos="0">
                    <a:srgbClr val="0E2B41"/>
                  </a:gs>
                  <a:gs pos="100000">
                    <a:srgbClr val="032239"/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fa-IR" dirty="0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0" y="3910519"/>
                <a:ext cx="3677055" cy="2312237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fa-IR"/>
              </a:p>
            </p:txBody>
          </p:sp>
          <p:pic>
            <p:nvPicPr>
              <p:cNvPr id="10" name="Picture 9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94" t="5910" r="59559" b="13475"/>
              <a:stretch/>
            </p:blipFill>
            <p:spPr>
              <a:xfrm>
                <a:off x="1" y="6222756"/>
                <a:ext cx="681376" cy="640080"/>
              </a:xfrm>
              <a:prstGeom prst="rect">
                <a:avLst/>
              </a:prstGeom>
            </p:spPr>
          </p:pic>
        </p:grp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1375" y="6222757"/>
              <a:ext cx="2747493" cy="640080"/>
            </a:xfrm>
            <a:prstGeom prst="rect">
              <a:avLst/>
            </a:prstGeom>
          </p:spPr>
        </p:pic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1B872-52D6-4494-B842-2A6C959DF1C7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81375" y="245930"/>
            <a:ext cx="4189032" cy="707886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>
              <a:buClr>
                <a:schemeClr val="accent1">
                  <a:lumMod val="75000"/>
                  <a:lumOff val="25000"/>
                </a:schemeClr>
              </a:buClr>
            </a:pPr>
            <a:r>
              <a:rPr lang="en-US" sz="4000" dirty="0">
                <a:solidFill>
                  <a:srgbClr val="222F6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Need Identification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23872" y="1012222"/>
            <a:ext cx="5143267" cy="46166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>
                <a:cs typeface="Times New Roman" panose="02020603050405020304" pitchFamily="18" charset="0"/>
              </a:rPr>
              <a:t>Total number of identified needs: 99 </a:t>
            </a:r>
            <a:endParaRPr lang="fa-IR" sz="2400" dirty="0">
              <a:cs typeface="Times New Roman" panose="02020603050405020304" pitchFamily="18" charset="0"/>
            </a:endParaRPr>
          </a:p>
        </p:txBody>
      </p:sp>
      <p:graphicFrame>
        <p:nvGraphicFramePr>
          <p:cNvPr id="20" name="Chart 19"/>
          <p:cNvGraphicFramePr/>
          <p:nvPr>
            <p:extLst>
              <p:ext uri="{D42A27DB-BD31-4B8C-83A1-F6EECF244321}">
                <p14:modId xmlns:p14="http://schemas.microsoft.com/office/powerpoint/2010/main" val="2682437027"/>
              </p:ext>
            </p:extLst>
          </p:nvPr>
        </p:nvGraphicFramePr>
        <p:xfrm>
          <a:off x="123872" y="1661970"/>
          <a:ext cx="10434149" cy="456078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4281163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0" y="3910519"/>
            <a:ext cx="12191999" cy="2952318"/>
            <a:chOff x="0" y="3910519"/>
            <a:chExt cx="12191999" cy="2952318"/>
          </a:xfrm>
        </p:grpSpPr>
        <p:grpSp>
          <p:nvGrpSpPr>
            <p:cNvPr id="6" name="Group 5"/>
            <p:cNvGrpSpPr/>
            <p:nvPr/>
          </p:nvGrpSpPr>
          <p:grpSpPr>
            <a:xfrm>
              <a:off x="0" y="3910519"/>
              <a:ext cx="12191999" cy="2952317"/>
              <a:chOff x="0" y="3910519"/>
              <a:chExt cx="12191999" cy="2952317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681376" y="6222756"/>
                <a:ext cx="11510623" cy="640080"/>
              </a:xfrm>
              <a:prstGeom prst="rect">
                <a:avLst/>
              </a:prstGeom>
              <a:gradFill flip="none" rotWithShape="1">
                <a:gsLst>
                  <a:gs pos="0">
                    <a:srgbClr val="0E2B41"/>
                  </a:gs>
                  <a:gs pos="100000">
                    <a:srgbClr val="032239"/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fa-IR" dirty="0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0" y="3910519"/>
                <a:ext cx="3677055" cy="2312237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fa-IR"/>
              </a:p>
            </p:txBody>
          </p:sp>
          <p:pic>
            <p:nvPicPr>
              <p:cNvPr id="10" name="Picture 9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94" t="5910" r="59559" b="13475"/>
              <a:stretch/>
            </p:blipFill>
            <p:spPr>
              <a:xfrm>
                <a:off x="1" y="6222756"/>
                <a:ext cx="681376" cy="640080"/>
              </a:xfrm>
              <a:prstGeom prst="rect">
                <a:avLst/>
              </a:prstGeom>
            </p:spPr>
          </p:pic>
        </p:grp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1375" y="6222757"/>
              <a:ext cx="2747493" cy="640080"/>
            </a:xfrm>
            <a:prstGeom prst="rect">
              <a:avLst/>
            </a:prstGeom>
          </p:spPr>
        </p:pic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1B872-52D6-4494-B842-2A6C959DF1C7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34240" y="123382"/>
            <a:ext cx="3477234" cy="707886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>
              <a:buClr>
                <a:schemeClr val="accent1">
                  <a:lumMod val="75000"/>
                  <a:lumOff val="25000"/>
                </a:schemeClr>
              </a:buClr>
            </a:pPr>
            <a:r>
              <a:rPr lang="en-US" sz="4000" dirty="0">
                <a:solidFill>
                  <a:srgbClr val="222F6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Need Screening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838" y="922909"/>
            <a:ext cx="8988923" cy="52809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Right Arrow 13"/>
          <p:cNvSpPr/>
          <p:nvPr/>
        </p:nvSpPr>
        <p:spPr>
          <a:xfrm>
            <a:off x="8482529" y="2064471"/>
            <a:ext cx="1707846" cy="457200"/>
          </a:xfrm>
          <a:prstGeom prst="rightArrow">
            <a:avLst/>
          </a:prstGeom>
          <a:solidFill>
            <a:srgbClr val="B799C4"/>
          </a:solidFill>
          <a:ln>
            <a:solidFill>
              <a:srgbClr val="B799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16" name="Right Arrow 15"/>
          <p:cNvSpPr/>
          <p:nvPr/>
        </p:nvSpPr>
        <p:spPr>
          <a:xfrm>
            <a:off x="8896645" y="5732562"/>
            <a:ext cx="1707846" cy="509047"/>
          </a:xfrm>
          <a:prstGeom prst="rightArrow">
            <a:avLst/>
          </a:prstGeom>
          <a:solidFill>
            <a:srgbClr val="A27C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18" name="Oval 17"/>
          <p:cNvSpPr/>
          <p:nvPr/>
        </p:nvSpPr>
        <p:spPr>
          <a:xfrm>
            <a:off x="10455325" y="320512"/>
            <a:ext cx="1005840" cy="100584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99</a:t>
            </a:r>
            <a:endParaRPr lang="fa-I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10523905" y="1834456"/>
            <a:ext cx="822960" cy="82296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25</a:t>
            </a:r>
            <a:endParaRPr lang="fa-I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Oval 19"/>
          <p:cNvSpPr/>
          <p:nvPr/>
        </p:nvSpPr>
        <p:spPr>
          <a:xfrm>
            <a:off x="10683925" y="5665630"/>
            <a:ext cx="548640" cy="548640"/>
          </a:xfrm>
          <a:prstGeom prst="ellipse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r>
              <a:rPr lang="en-US" sz="3600" dirty="0" smtClean="0">
                <a:solidFill>
                  <a:srgbClr val="C00000"/>
                </a:solidFill>
              </a:rPr>
              <a:t>5</a:t>
            </a:r>
            <a:endParaRPr lang="fa-IR" sz="44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9626850" y="-31722"/>
            <a:ext cx="239693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2200" b="1" i="0" u="none" strike="noStrike" kern="1200" baseline="0">
                <a:solidFill>
                  <a:prstClr val="black">
                    <a:lumMod val="75000"/>
                    <a:lumOff val="2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en-US" dirty="0">
                <a:solidFill>
                  <a:schemeClr val="bg1"/>
                </a:solidFill>
              </a:rPr>
              <a:t>Number of </a:t>
            </a:r>
            <a:r>
              <a:rPr lang="en-US" dirty="0" smtClean="0">
                <a:solidFill>
                  <a:schemeClr val="bg1"/>
                </a:solidFill>
              </a:rPr>
              <a:t>Needs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386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6" grpId="0" animBg="1"/>
      <p:bldP spid="19" grpId="0" animBg="1"/>
      <p:bldP spid="2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0" y="3910519"/>
            <a:ext cx="12191999" cy="2952318"/>
            <a:chOff x="0" y="3910519"/>
            <a:chExt cx="12191999" cy="2952318"/>
          </a:xfrm>
        </p:grpSpPr>
        <p:grpSp>
          <p:nvGrpSpPr>
            <p:cNvPr id="6" name="Group 5"/>
            <p:cNvGrpSpPr/>
            <p:nvPr/>
          </p:nvGrpSpPr>
          <p:grpSpPr>
            <a:xfrm>
              <a:off x="0" y="3910519"/>
              <a:ext cx="12191999" cy="2952317"/>
              <a:chOff x="0" y="3910519"/>
              <a:chExt cx="12191999" cy="2952317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681376" y="6222756"/>
                <a:ext cx="11510623" cy="640080"/>
              </a:xfrm>
              <a:prstGeom prst="rect">
                <a:avLst/>
              </a:prstGeom>
              <a:gradFill flip="none" rotWithShape="1">
                <a:gsLst>
                  <a:gs pos="0">
                    <a:srgbClr val="0E2B41"/>
                  </a:gs>
                  <a:gs pos="100000">
                    <a:srgbClr val="032239"/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fa-IR" dirty="0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0" y="3910519"/>
                <a:ext cx="3677055" cy="2312237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fa-IR"/>
              </a:p>
            </p:txBody>
          </p:sp>
          <p:pic>
            <p:nvPicPr>
              <p:cNvPr id="10" name="Picture 9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94" t="5910" r="59559" b="13475"/>
              <a:stretch/>
            </p:blipFill>
            <p:spPr>
              <a:xfrm>
                <a:off x="1" y="6222756"/>
                <a:ext cx="681376" cy="640080"/>
              </a:xfrm>
              <a:prstGeom prst="rect">
                <a:avLst/>
              </a:prstGeom>
            </p:spPr>
          </p:pic>
        </p:grp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1375" y="6222757"/>
              <a:ext cx="2747493" cy="640080"/>
            </a:xfrm>
            <a:prstGeom prst="rect">
              <a:avLst/>
            </a:prstGeom>
          </p:spPr>
        </p:pic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1B872-52D6-4494-B842-2A6C959DF1C7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159925" y="245930"/>
            <a:ext cx="1766830" cy="707886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>
              <a:buClr>
                <a:schemeClr val="accent1">
                  <a:lumMod val="75000"/>
                  <a:lumOff val="25000"/>
                </a:schemeClr>
              </a:buClr>
            </a:pPr>
            <a:r>
              <a:rPr lang="en-US" sz="4000" dirty="0">
                <a:solidFill>
                  <a:srgbClr val="222F6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Need </a:t>
            </a:r>
            <a:r>
              <a:rPr lang="en-US" sz="4000" dirty="0" smtClean="0">
                <a:solidFill>
                  <a:srgbClr val="222F6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1:</a:t>
            </a:r>
            <a:endParaRPr lang="en-US" sz="4000" dirty="0">
              <a:solidFill>
                <a:srgbClr val="222F6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94268" y="953816"/>
            <a:ext cx="9898144" cy="16730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A way to overcome </a:t>
            </a: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the lack of wireless charging for medical devices that require an external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power source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, such as ventricle assist device, </a:t>
            </a: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in patients with congestive heart failure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, in order to </a:t>
            </a: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improve convenience, maintenance, portability and quality of life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10231" y="3201224"/>
            <a:ext cx="10755983" cy="31740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2000" b="1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Disease </a:t>
            </a:r>
            <a:r>
              <a:rPr lang="en-US" sz="2000" b="1" dirty="0" smtClean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status:</a:t>
            </a:r>
          </a:p>
          <a:p>
            <a:pPr marL="285750" indent="-285750" algn="just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Heart failure (HF) is a condition that the heart's pumping power is lower than healthy level. Consequently, the heart is not capable of pumping demanded oxygen and nutrients to the body.</a:t>
            </a:r>
          </a:p>
          <a:p>
            <a:pPr marL="285750" indent="-285750" algn="just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At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least 26 million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patients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worldwide </a:t>
            </a:r>
          </a:p>
          <a:p>
            <a:pPr marL="285750" indent="-285750" algn="just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5.7 million people in the US </a:t>
            </a:r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It is expected that by 2030 more than 8 million people will have this condition, with 46 % increase in prevalence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 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6361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0" y="3910519"/>
            <a:ext cx="12191999" cy="2952318"/>
            <a:chOff x="0" y="3910519"/>
            <a:chExt cx="12191999" cy="2952318"/>
          </a:xfrm>
        </p:grpSpPr>
        <p:grpSp>
          <p:nvGrpSpPr>
            <p:cNvPr id="6" name="Group 5"/>
            <p:cNvGrpSpPr/>
            <p:nvPr/>
          </p:nvGrpSpPr>
          <p:grpSpPr>
            <a:xfrm>
              <a:off x="0" y="3910519"/>
              <a:ext cx="12191999" cy="2952317"/>
              <a:chOff x="0" y="3910519"/>
              <a:chExt cx="12191999" cy="2952317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681376" y="6222756"/>
                <a:ext cx="11510623" cy="640080"/>
              </a:xfrm>
              <a:prstGeom prst="rect">
                <a:avLst/>
              </a:prstGeom>
              <a:gradFill flip="none" rotWithShape="1">
                <a:gsLst>
                  <a:gs pos="0">
                    <a:srgbClr val="0E2B41"/>
                  </a:gs>
                  <a:gs pos="100000">
                    <a:srgbClr val="032239"/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fa-IR" dirty="0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0" y="3910519"/>
                <a:ext cx="3677055" cy="2312237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fa-IR"/>
              </a:p>
            </p:txBody>
          </p:sp>
          <p:pic>
            <p:nvPicPr>
              <p:cNvPr id="10" name="Picture 9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94" t="5910" r="59559" b="13475"/>
              <a:stretch/>
            </p:blipFill>
            <p:spPr>
              <a:xfrm>
                <a:off x="1" y="6222756"/>
                <a:ext cx="681376" cy="640080"/>
              </a:xfrm>
              <a:prstGeom prst="rect">
                <a:avLst/>
              </a:prstGeom>
            </p:spPr>
          </p:pic>
        </p:grp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1375" y="6222757"/>
              <a:ext cx="2747493" cy="640080"/>
            </a:xfrm>
            <a:prstGeom prst="rect">
              <a:avLst/>
            </a:prstGeom>
          </p:spPr>
        </p:pic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1B872-52D6-4494-B842-2A6C959DF1C7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99460" y="972255"/>
            <a:ext cx="1087334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</a:rPr>
              <a:t>Heart failure </a:t>
            </a:r>
            <a:r>
              <a:rPr lang="en-US" sz="2000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could 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</a:rPr>
              <a:t>be treated by </a:t>
            </a:r>
            <a:r>
              <a:rPr lang="en-US" sz="2000" dirty="0" smtClean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Ventricle Assist Device (VAD), a</a:t>
            </a:r>
            <a:r>
              <a:rPr lang="en-US" sz="2000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 small 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</a:rPr>
              <a:t>implantable </a:t>
            </a:r>
            <a:r>
              <a:rPr lang="en-US" sz="2000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device 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</a:rPr>
              <a:t>that act to compensate the pumping function of the heart and assist in circulating blood throughout the body. </a:t>
            </a:r>
            <a:endParaRPr lang="en-US" sz="2000" dirty="0" smtClean="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VADs 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</a:rPr>
              <a:t>systems consist pump, system controller, power source, power leads, batteries and battery </a:t>
            </a:r>
            <a:r>
              <a:rPr lang="en-US" sz="2000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clips</a:t>
            </a:r>
            <a:endParaRPr lang="fa-IR" sz="2000" dirty="0"/>
          </a:p>
        </p:txBody>
      </p:sp>
      <p:grpSp>
        <p:nvGrpSpPr>
          <p:cNvPr id="16" name="Group 15"/>
          <p:cNvGrpSpPr/>
          <p:nvPr/>
        </p:nvGrpSpPr>
        <p:grpSpPr>
          <a:xfrm>
            <a:off x="5326715" y="2224723"/>
            <a:ext cx="6173983" cy="3988604"/>
            <a:chOff x="4930792" y="2027233"/>
            <a:chExt cx="6598314" cy="4195522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30792" y="2027233"/>
              <a:ext cx="6598314" cy="4195522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14" name="Rectangle 13"/>
            <p:cNvSpPr/>
            <p:nvPr/>
          </p:nvSpPr>
          <p:spPr>
            <a:xfrm>
              <a:off x="5005633" y="2089713"/>
              <a:ext cx="311085" cy="24813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fa-IR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8408682" y="2117993"/>
              <a:ext cx="311085" cy="24813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fa-IR"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294759" y="2277522"/>
            <a:ext cx="4996942" cy="424731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342900" indent="-342900"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US" dirty="0"/>
              <a:t>VADs must always have power, either from batteries or electricity from the wall </a:t>
            </a:r>
            <a:r>
              <a:rPr lang="en-US" dirty="0" smtClean="0"/>
              <a:t>outlet</a:t>
            </a:r>
          </a:p>
          <a:p>
            <a:pPr>
              <a:buClr>
                <a:srgbClr val="C00000"/>
              </a:buClr>
            </a:pPr>
            <a:endParaRPr lang="en-US" dirty="0" smtClean="0"/>
          </a:p>
          <a:p>
            <a:pPr marL="342900" indent="-342900"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US" dirty="0"/>
              <a:t>A power module or AC adaptor is used when the patient is not active, like when he is watching TV. It must be used when he is </a:t>
            </a:r>
            <a:r>
              <a:rPr lang="en-US" dirty="0" smtClean="0"/>
              <a:t>sleeping</a:t>
            </a:r>
          </a:p>
          <a:p>
            <a:pPr>
              <a:buClr>
                <a:srgbClr val="C00000"/>
              </a:buClr>
            </a:pPr>
            <a:endParaRPr lang="en-US" dirty="0" smtClean="0"/>
          </a:p>
          <a:p>
            <a:pPr marL="342900" indent="-342900"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US" dirty="0" smtClean="0"/>
              <a:t>Batteries </a:t>
            </a:r>
            <a:r>
              <a:rPr lang="en-US" dirty="0"/>
              <a:t>should be exchanged when their charge falls below 25% </a:t>
            </a:r>
            <a:r>
              <a:rPr lang="en-US" dirty="0" smtClean="0"/>
              <a:t>capacity</a:t>
            </a:r>
          </a:p>
          <a:p>
            <a:pPr>
              <a:buClr>
                <a:srgbClr val="C00000"/>
              </a:buClr>
            </a:pPr>
            <a:endParaRPr lang="en-US" dirty="0" smtClean="0"/>
          </a:p>
          <a:p>
            <a:pPr marL="342900" indent="-342900"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US" dirty="0" smtClean="0"/>
              <a:t>Fully </a:t>
            </a:r>
            <a:r>
              <a:rPr lang="en-US" dirty="0"/>
              <a:t>charged batteries should always be </a:t>
            </a:r>
            <a:r>
              <a:rPr lang="en-US" dirty="0" smtClean="0"/>
              <a:t>available or carried by backup bag </a:t>
            </a:r>
          </a:p>
          <a:p>
            <a:pPr marL="342900" indent="-342900">
              <a:buClr>
                <a:srgbClr val="C00000"/>
              </a:buClr>
              <a:buFont typeface="Wingdings" panose="05000000000000000000" pitchFamily="2" charset="2"/>
              <a:buChar char="Ø"/>
            </a:pPr>
            <a:endParaRPr lang="en-US" dirty="0" smtClean="0"/>
          </a:p>
          <a:p>
            <a:pPr marL="342900" indent="-342900">
              <a:buClr>
                <a:srgbClr val="C00000"/>
              </a:buClr>
              <a:buFont typeface="Wingdings" panose="05000000000000000000" pitchFamily="2" charset="2"/>
              <a:buChar char="Ø"/>
            </a:pPr>
            <a:endParaRPr lang="fa-IR" dirty="0"/>
          </a:p>
        </p:txBody>
      </p:sp>
      <p:sp>
        <p:nvSpPr>
          <p:cNvPr id="18" name="Rectangle 17"/>
          <p:cNvSpPr/>
          <p:nvPr/>
        </p:nvSpPr>
        <p:spPr>
          <a:xfrm>
            <a:off x="3656064" y="452014"/>
            <a:ext cx="3760132" cy="39908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2000" b="1" dirty="0" smtClean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Existing </a:t>
            </a:r>
            <a:r>
              <a:rPr lang="en-US" sz="2000" b="1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Treatment and Problem</a:t>
            </a:r>
            <a:endParaRPr lang="fa-IR" sz="2000" b="1" dirty="0">
              <a:latin typeface="Times New Roman" panose="020206030504050203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69911" y="0"/>
            <a:ext cx="8931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Need </a:t>
            </a:r>
            <a:r>
              <a:rPr lang="en-US" b="1" dirty="0" smtClean="0">
                <a:solidFill>
                  <a:schemeClr val="accent1">
                    <a:lumMod val="75000"/>
                    <a:lumOff val="25000"/>
                  </a:schemeClr>
                </a:solidFill>
              </a:rPr>
              <a:t>1</a:t>
            </a:r>
            <a:endParaRPr lang="fa-IR" dirty="0"/>
          </a:p>
        </p:txBody>
      </p:sp>
    </p:spTree>
    <p:extLst>
      <p:ext uri="{BB962C8B-B14F-4D97-AF65-F5344CB8AC3E}">
        <p14:creationId xmlns:p14="http://schemas.microsoft.com/office/powerpoint/2010/main" val="1323379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0" y="3910519"/>
            <a:ext cx="12191999" cy="2952318"/>
            <a:chOff x="0" y="3910519"/>
            <a:chExt cx="12191999" cy="2952318"/>
          </a:xfrm>
        </p:grpSpPr>
        <p:grpSp>
          <p:nvGrpSpPr>
            <p:cNvPr id="6" name="Group 5"/>
            <p:cNvGrpSpPr/>
            <p:nvPr/>
          </p:nvGrpSpPr>
          <p:grpSpPr>
            <a:xfrm>
              <a:off x="0" y="3910519"/>
              <a:ext cx="12191999" cy="2952317"/>
              <a:chOff x="0" y="3910519"/>
              <a:chExt cx="12191999" cy="2952317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681376" y="6222756"/>
                <a:ext cx="11510623" cy="640080"/>
              </a:xfrm>
              <a:prstGeom prst="rect">
                <a:avLst/>
              </a:prstGeom>
              <a:gradFill flip="none" rotWithShape="1">
                <a:gsLst>
                  <a:gs pos="0">
                    <a:srgbClr val="0E2B41"/>
                  </a:gs>
                  <a:gs pos="100000">
                    <a:srgbClr val="032239"/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fa-IR" dirty="0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0" y="3910519"/>
                <a:ext cx="3677055" cy="2312237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fa-IR"/>
              </a:p>
            </p:txBody>
          </p:sp>
          <p:pic>
            <p:nvPicPr>
              <p:cNvPr id="10" name="Picture 9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94" t="5910" r="59559" b="13475"/>
              <a:stretch/>
            </p:blipFill>
            <p:spPr>
              <a:xfrm>
                <a:off x="1" y="6222756"/>
                <a:ext cx="681376" cy="640080"/>
              </a:xfrm>
              <a:prstGeom prst="rect">
                <a:avLst/>
              </a:prstGeom>
            </p:spPr>
          </p:pic>
        </p:grp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1375" y="6222757"/>
              <a:ext cx="2747493" cy="640080"/>
            </a:xfrm>
            <a:prstGeom prst="rect">
              <a:avLst/>
            </a:prstGeom>
          </p:spPr>
        </p:pic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1B872-52D6-4494-B842-2A6C959DF1C7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69911" y="0"/>
            <a:ext cx="8931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Need </a:t>
            </a:r>
            <a:r>
              <a:rPr lang="en-US" b="1" dirty="0" smtClean="0">
                <a:solidFill>
                  <a:schemeClr val="accent1">
                    <a:lumMod val="75000"/>
                    <a:lumOff val="25000"/>
                  </a:schemeClr>
                </a:solidFill>
              </a:rPr>
              <a:t>1</a:t>
            </a:r>
            <a:endParaRPr lang="fa-IR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87"/>
          <a:stretch/>
        </p:blipFill>
        <p:spPr>
          <a:xfrm>
            <a:off x="772522" y="360882"/>
            <a:ext cx="8739447" cy="58521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0" name="TextBox 19"/>
          <p:cNvSpPr txBox="1"/>
          <p:nvPr/>
        </p:nvSpPr>
        <p:spPr>
          <a:xfrm>
            <a:off x="4343790" y="32175"/>
            <a:ext cx="1596912" cy="40011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2000" b="1" dirty="0" smtClean="0"/>
              <a:t>Competitors</a:t>
            </a:r>
            <a:endParaRPr lang="fa-IR" sz="2000" b="1" dirty="0"/>
          </a:p>
        </p:txBody>
      </p:sp>
    </p:spTree>
    <p:extLst>
      <p:ext uri="{BB962C8B-B14F-4D97-AF65-F5344CB8AC3E}">
        <p14:creationId xmlns:p14="http://schemas.microsoft.com/office/powerpoint/2010/main" val="2383839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">
  <a:themeElements>
    <a:clrScheme name="Custom 5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103149"/>
      </a:accent1>
      <a:accent2>
        <a:srgbClr val="19496D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Custom 1">
      <a:majorFont>
        <a:latin typeface="Bell MT"/>
        <a:ea typeface=""/>
        <a:cs typeface=""/>
      </a:majorFont>
      <a:minorFont>
        <a:latin typeface="Bell MT"/>
        <a:ea typeface=""/>
        <a:cs typeface=""/>
      </a:minorFont>
    </a:fontScheme>
    <a:fmtScheme name="Milk Glass">
      <a:fillStyleLst>
        <a:solidFill>
          <a:schemeClr val="phClr"/>
        </a:solidFill>
        <a:gradFill rotWithShape="1">
          <a:gsLst>
            <a:gs pos="0">
              <a:schemeClr val="phClr">
                <a:tint val="15000"/>
                <a:satMod val="250000"/>
              </a:schemeClr>
            </a:gs>
            <a:gs pos="49000">
              <a:schemeClr val="phClr">
                <a:tint val="50000"/>
                <a:satMod val="200000"/>
              </a:schemeClr>
            </a:gs>
            <a:gs pos="49100">
              <a:schemeClr val="phClr">
                <a:tint val="64000"/>
                <a:satMod val="160000"/>
              </a:schemeClr>
            </a:gs>
            <a:gs pos="92000">
              <a:schemeClr val="phClr">
                <a:tint val="50000"/>
                <a:satMod val="200000"/>
              </a:schemeClr>
            </a:gs>
            <a:gs pos="100000">
              <a:schemeClr val="phClr">
                <a:tint val="43000"/>
                <a:satMod val="19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4000"/>
              </a:schemeClr>
            </a:gs>
            <a:gs pos="49000">
              <a:schemeClr val="phClr">
                <a:tint val="96000"/>
                <a:shade val="84000"/>
                <a:satMod val="110000"/>
              </a:schemeClr>
            </a:gs>
            <a:gs pos="49100">
              <a:schemeClr val="phClr">
                <a:shade val="55000"/>
                <a:satMod val="150000"/>
              </a:schemeClr>
            </a:gs>
            <a:gs pos="92000">
              <a:schemeClr val="phClr">
                <a:tint val="98000"/>
                <a:shade val="90000"/>
                <a:satMod val="128000"/>
              </a:schemeClr>
            </a:gs>
            <a:gs pos="100000">
              <a:schemeClr val="phClr">
                <a:tint val="90000"/>
                <a:shade val="97000"/>
                <a:satMod val="128000"/>
              </a:schemeClr>
            </a:gs>
          </a:gsLst>
          <a:lin ang="5400000" scaled="1"/>
        </a:gradFill>
      </a:fillStyleLst>
      <a:lnStyleLst>
        <a:ln w="11430" cap="flat" cmpd="sng" algn="ctr">
          <a:solidFill>
            <a:schemeClr val="phClr"/>
          </a:solidFill>
          <a:prstDash val="solid"/>
        </a:ln>
        <a:ln w="40000" cap="flat" cmpd="sng" algn="ctr">
          <a:solidFill>
            <a:schemeClr val="phClr"/>
          </a:solidFill>
          <a:prstDash val="solid"/>
        </a:ln>
        <a:ln w="31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chemeClr val="phClr">
                <a:shade val="30000"/>
                <a:satMod val="150000"/>
                <a:alpha val="38000"/>
              </a:schemeClr>
            </a:outerShdw>
          </a:effectLst>
        </a:effectStyle>
        <a:effectStyle>
          <a:effectLst>
            <a:outerShdw blurRad="39000" dist="25400" dir="5400000" rotWithShape="0">
              <a:schemeClr val="phClr">
                <a:shade val="33000"/>
                <a:alpha val="83000"/>
              </a:schemeClr>
            </a:outerShdw>
          </a:effectLst>
        </a:effectStyle>
        <a:effectStyle>
          <a:effectLst>
            <a:outerShdw blurRad="39000" dist="25400" dir="5400000" rotWithShape="0">
              <a:schemeClr val="phClr">
                <a:shade val="33000"/>
                <a:alpha val="83000"/>
              </a:scheme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500000"/>
            </a:lightRig>
          </a:scene3d>
          <a:sp3d extrusionH="127000" prstMaterial="powder">
            <a:bevelT w="50800" h="635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2748</TotalTime>
  <Words>2264</Words>
  <Application>Microsoft Office PowerPoint</Application>
  <PresentationFormat>Widescreen</PresentationFormat>
  <Paragraphs>348</Paragraphs>
  <Slides>29</Slides>
  <Notes>2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40" baseType="lpstr">
      <vt:lpstr>Arial</vt:lpstr>
      <vt:lpstr>Arial Rounded MT Bold</vt:lpstr>
      <vt:lpstr>Bell MT</vt:lpstr>
      <vt:lpstr>Calibri</vt:lpstr>
      <vt:lpstr>Tahoma</vt:lpstr>
      <vt:lpstr>Times New Roman</vt:lpstr>
      <vt:lpstr>Trebuchet MS (Headings)</vt:lpstr>
      <vt:lpstr>Wingdings</vt:lpstr>
      <vt:lpstr>Wingdings 3</vt:lpstr>
      <vt:lpstr>Facet</vt:lpstr>
      <vt:lpstr>Document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Disease State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ENCS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Asal_Bandari</dc:creator>
  <cp:lastModifiedBy>Asal_Bandari</cp:lastModifiedBy>
  <cp:revision>223</cp:revision>
  <dcterms:created xsi:type="dcterms:W3CDTF">2017-01-09T18:49:05Z</dcterms:created>
  <dcterms:modified xsi:type="dcterms:W3CDTF">2017-11-01T03:40:35Z</dcterms:modified>
</cp:coreProperties>
</file>